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98" r:id="rId2"/>
    <p:sldId id="468" r:id="rId3"/>
    <p:sldId id="497" r:id="rId4"/>
    <p:sldId id="502" r:id="rId5"/>
    <p:sldId id="503" r:id="rId6"/>
    <p:sldId id="504" r:id="rId7"/>
    <p:sldId id="501" r:id="rId8"/>
    <p:sldId id="505" r:id="rId9"/>
    <p:sldId id="506" r:id="rId10"/>
    <p:sldId id="507" r:id="rId11"/>
    <p:sldId id="508" r:id="rId12"/>
    <p:sldId id="509" r:id="rId13"/>
    <p:sldId id="467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Berkowit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5CD"/>
    <a:srgbClr val="B0DAE6"/>
    <a:srgbClr val="F6BB00"/>
    <a:srgbClr val="D3EBF1"/>
    <a:srgbClr val="000000"/>
    <a:srgbClr val="0070C0"/>
    <a:srgbClr val="93CDDD"/>
    <a:srgbClr val="BFE2EB"/>
    <a:srgbClr val="0D0D0D"/>
    <a:srgbClr val="3E7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9" autoAdjust="0"/>
    <p:restoredTop sz="98347" autoAdjust="0"/>
  </p:normalViewPr>
  <p:slideViewPr>
    <p:cSldViewPr>
      <p:cViewPr varScale="1">
        <p:scale>
          <a:sx n="71" d="100"/>
          <a:sy n="71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300">
                <a:latin typeface="MetaOT-Book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71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300">
                <a:latin typeface="MetaOT-Book" pitchFamily="50" charset="0"/>
              </a:defRPr>
            </a:lvl1pPr>
          </a:lstStyle>
          <a:p>
            <a:fld id="{F10A19CE-6EE8-4BDB-A44D-30E9E9E6DC99}" type="datetimeFigureOut">
              <a:rPr lang="en-US" smtClean="0"/>
              <a:pPr/>
              <a:t>10/18/2012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4" tIns="47837" rIns="95674" bIns="478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6" y="4561232"/>
            <a:ext cx="5851490" cy="4320209"/>
          </a:xfrm>
          <a:prstGeom prst="rect">
            <a:avLst/>
          </a:prstGeom>
        </p:spPr>
        <p:txBody>
          <a:bodyPr vert="horz" lIns="95674" tIns="47837" rIns="95674" bIns="4783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300">
                <a:latin typeface="MetaOT-Book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71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300">
                <a:latin typeface="MetaOT-Book" pitchFamily="50" charset="0"/>
              </a:defRPr>
            </a:lvl1pPr>
          </a:lstStyle>
          <a:p>
            <a:fld id="{F96A5088-7373-4757-B571-116800228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7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taOT-Book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3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12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4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5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6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Arial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7</a:t>
            </a:fld>
            <a:endParaRPr lang="en-US" sz="1300">
              <a:solidFill>
                <a:srgbClr val="808080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smtClean="0">
              <a:solidFill>
                <a:srgbClr val="FFFFFF"/>
              </a:solidFill>
              <a:latin typeface="Arial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167" tIns="48967" rIns="94167" bIns="48967" anchor="b"/>
          <a:lstStyle/>
          <a:p>
            <a:pPr algn="r" defTabSz="478368">
              <a:buClr>
                <a:srgbClr val="808080"/>
              </a:buClr>
              <a:buSzPct val="100000"/>
              <a:tabLst>
                <a:tab pos="0" algn="l"/>
                <a:tab pos="956737" algn="l"/>
                <a:tab pos="1913473" algn="l"/>
                <a:tab pos="2870210" algn="l"/>
                <a:tab pos="3826947" algn="l"/>
                <a:tab pos="4783684" algn="l"/>
                <a:tab pos="5740420" algn="l"/>
                <a:tab pos="6697157" algn="l"/>
                <a:tab pos="7653894" algn="l"/>
                <a:tab pos="8610630" algn="l"/>
                <a:tab pos="9567367" algn="l"/>
                <a:tab pos="10524104" algn="l"/>
              </a:tabLst>
            </a:pPr>
            <a:fld id="{13F5E148-07C6-4BDF-942F-7F33E2C38085}" type="slidenum">
              <a:rPr lang="en-US" sz="1300">
                <a:solidFill>
                  <a:srgbClr val="808080"/>
                </a:solidFill>
                <a:latin typeface="MetaOT-Book" pitchFamily="50" charset="0"/>
                <a:ea typeface="ＭＳ Ｐゴシック" pitchFamily="34" charset="-128"/>
              </a:rPr>
              <a:pPr algn="r" defTabSz="478368">
                <a:buClr>
                  <a:srgbClr val="808080"/>
                </a:buClr>
                <a:buSzPct val="100000"/>
                <a:tabLst>
                  <a:tab pos="0" algn="l"/>
                  <a:tab pos="956737" algn="l"/>
                  <a:tab pos="1913473" algn="l"/>
                  <a:tab pos="2870210" algn="l"/>
                  <a:tab pos="3826947" algn="l"/>
                  <a:tab pos="4783684" algn="l"/>
                  <a:tab pos="5740420" algn="l"/>
                  <a:tab pos="6697157" algn="l"/>
                  <a:tab pos="7653894" algn="l"/>
                  <a:tab pos="8610630" algn="l"/>
                  <a:tab pos="9567367" algn="l"/>
                  <a:tab pos="10524104" algn="l"/>
                </a:tabLst>
              </a:pPr>
              <a:t>8</a:t>
            </a:fld>
            <a:endParaRPr lang="en-US" sz="1300" dirty="0">
              <a:solidFill>
                <a:srgbClr val="808080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674" tIns="47837" rIns="95674" bIns="47837" anchor="ctr"/>
          <a:lstStyle/>
          <a:p>
            <a:pPr defTabSz="478368"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167" tIns="48967" rIns="94167" bIns="48967" anchor="b"/>
          <a:lstStyle/>
          <a:p>
            <a:pPr algn="r" defTabSz="478368">
              <a:buClr>
                <a:srgbClr val="808080"/>
              </a:buClr>
              <a:buSzPct val="100000"/>
              <a:tabLst>
                <a:tab pos="0" algn="l"/>
                <a:tab pos="956737" algn="l"/>
                <a:tab pos="1913473" algn="l"/>
                <a:tab pos="2870210" algn="l"/>
                <a:tab pos="3826947" algn="l"/>
                <a:tab pos="4783684" algn="l"/>
                <a:tab pos="5740420" algn="l"/>
                <a:tab pos="6697157" algn="l"/>
                <a:tab pos="7653894" algn="l"/>
                <a:tab pos="8610630" algn="l"/>
                <a:tab pos="9567367" algn="l"/>
                <a:tab pos="10524104" algn="l"/>
              </a:tabLst>
            </a:pPr>
            <a:fld id="{13F5E148-07C6-4BDF-942F-7F33E2C38085}" type="slidenum">
              <a:rPr lang="en-US" sz="1300">
                <a:solidFill>
                  <a:srgbClr val="808080"/>
                </a:solidFill>
                <a:latin typeface="MetaOT-Book" pitchFamily="50" charset="0"/>
                <a:ea typeface="ＭＳ Ｐゴシック" pitchFamily="34" charset="-128"/>
              </a:rPr>
              <a:pPr algn="r" defTabSz="478368">
                <a:buClr>
                  <a:srgbClr val="808080"/>
                </a:buClr>
                <a:buSzPct val="100000"/>
                <a:tabLst>
                  <a:tab pos="0" algn="l"/>
                  <a:tab pos="956737" algn="l"/>
                  <a:tab pos="1913473" algn="l"/>
                  <a:tab pos="2870210" algn="l"/>
                  <a:tab pos="3826947" algn="l"/>
                  <a:tab pos="4783684" algn="l"/>
                  <a:tab pos="5740420" algn="l"/>
                  <a:tab pos="6697157" algn="l"/>
                  <a:tab pos="7653894" algn="l"/>
                  <a:tab pos="8610630" algn="l"/>
                  <a:tab pos="9567367" algn="l"/>
                  <a:tab pos="10524104" algn="l"/>
                </a:tabLst>
              </a:pPr>
              <a:t>9</a:t>
            </a:fld>
            <a:endParaRPr lang="en-US" sz="1300" dirty="0">
              <a:solidFill>
                <a:srgbClr val="808080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674" tIns="47837" rIns="95674" bIns="47837" anchor="ctr"/>
          <a:lstStyle/>
          <a:p>
            <a:pPr defTabSz="478368"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167" tIns="48967" rIns="94167" bIns="48967" anchor="b"/>
          <a:lstStyle/>
          <a:p>
            <a:pPr algn="r" defTabSz="478368">
              <a:buClr>
                <a:srgbClr val="808080"/>
              </a:buClr>
              <a:buSzPct val="100000"/>
              <a:tabLst>
                <a:tab pos="0" algn="l"/>
                <a:tab pos="956737" algn="l"/>
                <a:tab pos="1913473" algn="l"/>
                <a:tab pos="2870210" algn="l"/>
                <a:tab pos="3826947" algn="l"/>
                <a:tab pos="4783684" algn="l"/>
                <a:tab pos="5740420" algn="l"/>
                <a:tab pos="6697157" algn="l"/>
                <a:tab pos="7653894" algn="l"/>
                <a:tab pos="8610630" algn="l"/>
                <a:tab pos="9567367" algn="l"/>
                <a:tab pos="10524104" algn="l"/>
              </a:tabLst>
            </a:pPr>
            <a:fld id="{13F5E148-07C6-4BDF-942F-7F33E2C38085}" type="slidenum">
              <a:rPr lang="en-US" sz="1300">
                <a:solidFill>
                  <a:srgbClr val="808080"/>
                </a:solidFill>
                <a:latin typeface="MetaOT-Book" pitchFamily="50" charset="0"/>
                <a:ea typeface="ＭＳ Ｐゴシック" pitchFamily="34" charset="-128"/>
              </a:rPr>
              <a:pPr algn="r" defTabSz="478368">
                <a:buClr>
                  <a:srgbClr val="808080"/>
                </a:buClr>
                <a:buSzPct val="100000"/>
                <a:tabLst>
                  <a:tab pos="0" algn="l"/>
                  <a:tab pos="956737" algn="l"/>
                  <a:tab pos="1913473" algn="l"/>
                  <a:tab pos="2870210" algn="l"/>
                  <a:tab pos="3826947" algn="l"/>
                  <a:tab pos="4783684" algn="l"/>
                  <a:tab pos="5740420" algn="l"/>
                  <a:tab pos="6697157" algn="l"/>
                  <a:tab pos="7653894" algn="l"/>
                  <a:tab pos="8610630" algn="l"/>
                  <a:tab pos="9567367" algn="l"/>
                  <a:tab pos="10524104" algn="l"/>
                </a:tabLst>
              </a:pPr>
              <a:t>10</a:t>
            </a:fld>
            <a:endParaRPr lang="en-US" sz="1300" dirty="0">
              <a:solidFill>
                <a:srgbClr val="808080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674" tIns="47837" rIns="95674" bIns="47837" anchor="ctr"/>
          <a:lstStyle/>
          <a:p>
            <a:pPr defTabSz="478368"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167" tIns="48967" rIns="94167" bIns="48967" anchor="b"/>
          <a:lstStyle/>
          <a:p>
            <a:pPr algn="r" defTabSz="478368">
              <a:buClr>
                <a:srgbClr val="808080"/>
              </a:buClr>
              <a:buSzPct val="100000"/>
              <a:tabLst>
                <a:tab pos="0" algn="l"/>
                <a:tab pos="956737" algn="l"/>
                <a:tab pos="1913473" algn="l"/>
                <a:tab pos="2870210" algn="l"/>
                <a:tab pos="3826947" algn="l"/>
                <a:tab pos="4783684" algn="l"/>
                <a:tab pos="5740420" algn="l"/>
                <a:tab pos="6697157" algn="l"/>
                <a:tab pos="7653894" algn="l"/>
                <a:tab pos="8610630" algn="l"/>
                <a:tab pos="9567367" algn="l"/>
                <a:tab pos="10524104" algn="l"/>
              </a:tabLst>
            </a:pPr>
            <a:fld id="{13F5E148-07C6-4BDF-942F-7F33E2C38085}" type="slidenum">
              <a:rPr lang="en-US" sz="1300">
                <a:solidFill>
                  <a:srgbClr val="808080"/>
                </a:solidFill>
                <a:latin typeface="MetaOT-Book" pitchFamily="50" charset="0"/>
                <a:ea typeface="ＭＳ Ｐゴシック" pitchFamily="34" charset="-128"/>
              </a:rPr>
              <a:pPr algn="r" defTabSz="478368">
                <a:buClr>
                  <a:srgbClr val="808080"/>
                </a:buClr>
                <a:buSzPct val="100000"/>
                <a:tabLst>
                  <a:tab pos="0" algn="l"/>
                  <a:tab pos="956737" algn="l"/>
                  <a:tab pos="1913473" algn="l"/>
                  <a:tab pos="2870210" algn="l"/>
                  <a:tab pos="3826947" algn="l"/>
                  <a:tab pos="4783684" algn="l"/>
                  <a:tab pos="5740420" algn="l"/>
                  <a:tab pos="6697157" algn="l"/>
                  <a:tab pos="7653894" algn="l"/>
                  <a:tab pos="8610630" algn="l"/>
                  <a:tab pos="9567367" algn="l"/>
                  <a:tab pos="10524104" algn="l"/>
                </a:tabLst>
              </a:pPr>
              <a:t>11</a:t>
            </a:fld>
            <a:endParaRPr lang="en-US" sz="1300" dirty="0">
              <a:solidFill>
                <a:srgbClr val="808080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674" tIns="47837" rIns="95674" bIns="47837" anchor="ctr"/>
          <a:lstStyle/>
          <a:p>
            <a:pPr defTabSz="478368"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6032" y="304800"/>
            <a:ext cx="8659368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>
                <a:latin typeface="MetaOT-Bold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F840-9474-449C-83EF-EE307FABEFD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56032" y="1447800"/>
            <a:ext cx="8659368" cy="47244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>
                <a:latin typeface="+mn-lt"/>
              </a:defRPr>
            </a:lvl1pPr>
            <a:lvl2pPr>
              <a:lnSpc>
                <a:spcPct val="150000"/>
              </a:lnSpc>
              <a:defRPr sz="1800">
                <a:latin typeface="+mn-lt"/>
              </a:defRPr>
            </a:lvl2pPr>
            <a:lvl3pPr>
              <a:lnSpc>
                <a:spcPct val="150000"/>
              </a:lnSpc>
              <a:defRPr sz="1800">
                <a:latin typeface="+mn-lt"/>
              </a:defRPr>
            </a:lvl3pPr>
            <a:lvl4pPr>
              <a:lnSpc>
                <a:spcPct val="150000"/>
              </a:lnSpc>
              <a:defRPr sz="1800">
                <a:latin typeface="+mn-lt"/>
              </a:defRPr>
            </a:lvl4pPr>
            <a:lvl5pPr>
              <a:lnSpc>
                <a:spcPct val="150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0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ack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3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6032" y="304800"/>
            <a:ext cx="8659368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>
                <a:solidFill>
                  <a:schemeClr val="tx1"/>
                </a:solidFill>
                <a:latin typeface="MetaOT-Bold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F840-9474-449C-83EF-EE307FABEFD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228600" y="228600"/>
            <a:ext cx="8763000" cy="56388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US" sz="4800" kern="1200" smtClean="0">
                <a:solidFill>
                  <a:schemeClr val="bg1"/>
                </a:solidFill>
                <a:latin typeface="MetaOT-Book" pitchFamily="50" charset="0"/>
                <a:ea typeface="+mn-ea"/>
                <a:cs typeface="+mn-cs"/>
              </a:defRPr>
            </a:lvl1pPr>
            <a:lvl2pPr marL="457200" indent="0" algn="ctr">
              <a:buNone/>
              <a:defRPr sz="4800"/>
            </a:lvl2pPr>
            <a:lvl3pPr marL="914400" indent="0" algn="ctr">
              <a:buNone/>
              <a:defRPr sz="4800"/>
            </a:lvl3pPr>
            <a:lvl4pPr marL="1371600" indent="0" algn="ctr">
              <a:buNone/>
              <a:defRPr sz="4800"/>
            </a:lvl4pPr>
            <a:lvl5pPr marL="1828800" indent="0" algn="ctr">
              <a:buNone/>
              <a:defRPr sz="4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8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286000" y="3490977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endParaRPr lang="en-US" sz="1200" dirty="0" smtClean="0">
              <a:solidFill>
                <a:srgbClr val="C0C0C0"/>
              </a:solidFill>
              <a:latin typeface="MetaOT-Book" pitchFamily="50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200" b="1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Jon </a:t>
            </a:r>
            <a:r>
              <a:rPr lang="en-US" sz="1200" b="1" dirty="0" err="1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Kolko</a:t>
            </a:r>
            <a:endParaRPr lang="en-US" sz="1200" b="1" dirty="0" smtClean="0">
              <a:solidFill>
                <a:prstClr val="white"/>
              </a:solidFill>
              <a:latin typeface="MetaOT-Book" pitchFamily="50" charset="0"/>
              <a:ea typeface="Arial" charset="0"/>
              <a:cs typeface="Arial" charset="0"/>
            </a:endParaRPr>
          </a:p>
          <a:p>
            <a:pPr eaLnBrk="0" hangingPunct="0"/>
            <a:r>
              <a:rPr lang="en-US" sz="1200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Director, Austin Center for Design</a:t>
            </a:r>
          </a:p>
          <a:p>
            <a:pPr eaLnBrk="0" hangingPunct="0"/>
            <a:r>
              <a:rPr lang="en-US" sz="1200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jkolko@ac4d.com</a:t>
            </a:r>
          </a:p>
          <a:p>
            <a:pPr eaLnBrk="0" hangingPunct="0"/>
            <a:endParaRPr lang="en-US" sz="1200" dirty="0" smtClean="0">
              <a:solidFill>
                <a:prstClr val="white"/>
              </a:solidFill>
              <a:latin typeface="MetaOT-Book" pitchFamily="50" charset="0"/>
              <a:ea typeface="Arial" charset="0"/>
              <a:cs typeface="Arial" charset="0"/>
            </a:endParaRPr>
          </a:p>
        </p:txBody>
      </p:sp>
      <p:pic>
        <p:nvPicPr>
          <p:cNvPr id="5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0750" y="1195322"/>
            <a:ext cx="4762500" cy="22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2190750" y="4530107"/>
            <a:ext cx="4762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286000" y="47244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Download our free book, </a:t>
            </a:r>
            <a:br>
              <a:rPr lang="en-US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Wicked Problems: Problems Worth Solving, </a:t>
            </a:r>
            <a:br>
              <a:rPr lang="en-US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at http://www.wickedproblems.com</a:t>
            </a:r>
          </a:p>
        </p:txBody>
      </p:sp>
    </p:spTree>
    <p:extLst>
      <p:ext uri="{BB962C8B-B14F-4D97-AF65-F5344CB8AC3E}">
        <p14:creationId xmlns:p14="http://schemas.microsoft.com/office/powerpoint/2010/main" val="65216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29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456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27" r:id="rId2"/>
    <p:sldLayoutId id="2147483730" r:id="rId3"/>
    <p:sldLayoutId id="2147483728" r:id="rId4"/>
    <p:sldLayoutId id="2147483729" r:id="rId5"/>
    <p:sldLayoutId id="2147483731" r:id="rId6"/>
    <p:sldLayoutId id="2147483732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Jon\Dropbox\designschool\pix\bootcamp_random\IMG_627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/>
        </p:blipFill>
        <p:spPr bwMode="auto">
          <a:xfrm>
            <a:off x="0" y="0"/>
            <a:ext cx="9144000" cy="536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361563"/>
            <a:ext cx="9144000" cy="1496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06858" y="5473874"/>
            <a:ext cx="8760942" cy="133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SerifOT-Bold" pitchFamily="50" charset="0"/>
                <a:ea typeface="Verdana" pitchFamily="34" charset="0"/>
                <a:cs typeface="Verdana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mtClean="0">
                <a:solidFill>
                  <a:schemeClr val="bg1"/>
                </a:solidFill>
                <a:latin typeface="MetaOT-Book" pitchFamily="50" charset="0"/>
              </a:rPr>
              <a:t>Affinity Diagramming</a:t>
            </a:r>
            <a:endParaRPr lang="en-US" dirty="0" smtClean="0">
              <a:solidFill>
                <a:schemeClr val="bg1"/>
              </a:solidFill>
              <a:latin typeface="MetaOT-Book" pitchFamily="50" charset="0"/>
            </a:endParaRPr>
          </a:p>
          <a:p>
            <a:pPr lvl="1"/>
            <a:endParaRPr lang="en-US" sz="1200" dirty="0" smtClean="0">
              <a:solidFill>
                <a:schemeClr val="bg1"/>
              </a:solidFill>
              <a:latin typeface="MetaOT-Medium" pitchFamily="50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MetaOT-Medium" pitchFamily="50" charset="0"/>
              </a:rPr>
              <a:t>Jon </a:t>
            </a:r>
            <a:r>
              <a:rPr lang="en-US" sz="1200" dirty="0" err="1" smtClean="0">
                <a:solidFill>
                  <a:schemeClr val="bg1"/>
                </a:solidFill>
                <a:latin typeface="MetaOT-Medium" pitchFamily="50" charset="0"/>
              </a:rPr>
              <a:t>Kolko</a:t>
            </a:r>
            <a:r>
              <a:rPr lang="en-US" sz="1200" dirty="0" smtClean="0">
                <a:solidFill>
                  <a:schemeClr val="bg1"/>
                </a:solidFill>
                <a:latin typeface="MetaOT-Book" pitchFamily="50" charset="0"/>
              </a:rPr>
              <a:t/>
            </a:r>
            <a:br>
              <a:rPr lang="en-US" sz="1200" dirty="0" smtClean="0">
                <a:solidFill>
                  <a:schemeClr val="bg1"/>
                </a:solidFill>
                <a:latin typeface="MetaOT-Book" pitchFamily="50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MetaOT-Book" pitchFamily="50" charset="0"/>
              </a:rPr>
              <a:t>Professor, Austin Center for Design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0" y="5361563"/>
            <a:ext cx="91440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947" name="Picture 3" descr="C:\Users\Jon\Dropbox\designschool\logo\ac4d_white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30762" y="6019799"/>
            <a:ext cx="999779" cy="49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33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906611" y="4943813"/>
            <a:ext cx="2408942" cy="2394372"/>
            <a:chOff x="4419600" y="4492467"/>
            <a:chExt cx="2408942" cy="2394372"/>
          </a:xfrm>
        </p:grpSpPr>
        <p:sp>
          <p:nvSpPr>
            <p:cNvPr id="8" name="Rectangle 7"/>
            <p:cNvSpPr/>
            <p:nvPr/>
          </p:nvSpPr>
          <p:spPr>
            <a:xfrm>
              <a:off x="5562600" y="5549731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Deli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12724" y="4695097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Potato Chips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2600" y="4492467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Here, or to go?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562089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Plate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76200" y="-416208"/>
            <a:ext cx="5000548" cy="4949525"/>
            <a:chOff x="-4611675" y="-632971"/>
            <a:chExt cx="5000548" cy="4949525"/>
          </a:xfrm>
        </p:grpSpPr>
        <p:sp>
          <p:nvSpPr>
            <p:cNvPr id="34" name="Rectangle 33"/>
            <p:cNvSpPr/>
            <p:nvPr/>
          </p:nvSpPr>
          <p:spPr>
            <a:xfrm>
              <a:off x="-4278374" y="2487804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don’t like multiple meats on my sandwiches.”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-3293885" y="-632971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Mayonnaise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-2816811" y="30748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Lettuce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3363999" y="150326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Pickles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027943" y="172480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Ham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4559827" y="1854834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Cheese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2856404" y="251412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Swiss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027943" y="299075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Cheddar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877069" y="251412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BLT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934236" y="157343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err="1" smtClean="0">
                  <a:solidFill>
                    <a:srgbClr val="000000"/>
                  </a:solidFill>
                  <a:latin typeface="MetaOT-Book" pitchFamily="50" charset="0"/>
                </a:rPr>
                <a:t>Avacado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768073" y="26084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“Sometimes, I put the mayo on both sides of the bread.”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4611675" y="15240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“Sometimes, BBQ sauce tastes good.”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46432" y="-523542"/>
            <a:ext cx="3431371" cy="2746550"/>
            <a:chOff x="7828488" y="377650"/>
            <a:chExt cx="3431371" cy="2746550"/>
          </a:xfrm>
        </p:grpSpPr>
        <p:sp>
          <p:nvSpPr>
            <p:cNvPr id="17" name="Rectangle 16"/>
            <p:cNvSpPr/>
            <p:nvPr/>
          </p:nvSpPr>
          <p:spPr>
            <a:xfrm>
              <a:off x="8553238" y="185825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Earl of Sandwich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431109" y="529029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don’t really believe that there was an Earl. It’s folklore.”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28488" y="37765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 people call it a </a:t>
              </a:r>
              <a:r>
                <a:rPr lang="en-US" sz="1400" dirty="0" err="1" smtClean="0">
                  <a:solidFill>
                    <a:srgbClr val="000000"/>
                  </a:solidFill>
                  <a:latin typeface="MetaOT-Book" pitchFamily="50" charset="0"/>
                </a:rPr>
                <a:t>sammy</a:t>
              </a:r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00629" y="2567803"/>
            <a:ext cx="3664892" cy="3053095"/>
            <a:chOff x="9343423" y="3676735"/>
            <a:chExt cx="3664892" cy="3053095"/>
          </a:xfrm>
        </p:grpSpPr>
        <p:sp>
          <p:nvSpPr>
            <p:cNvPr id="13" name="Rectangle 12"/>
            <p:cNvSpPr/>
            <p:nvPr/>
          </p:nvSpPr>
          <p:spPr>
            <a:xfrm>
              <a:off x="9343423" y="3676735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Baguette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844521" y="496003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Rye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657238" y="452353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Roll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93917" y="546388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Sourdough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373193" y="376325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Pumpernickel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42373" y="4837166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Sub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1259859" y="3916544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Bagel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8165" y="5117039"/>
            <a:ext cx="2794238" cy="2503467"/>
            <a:chOff x="-1450546" y="4268110"/>
            <a:chExt cx="2794238" cy="2503467"/>
          </a:xfrm>
        </p:grpSpPr>
        <p:sp>
          <p:nvSpPr>
            <p:cNvPr id="32" name="Rectangle 31"/>
            <p:cNvSpPr/>
            <p:nvPr/>
          </p:nvSpPr>
          <p:spPr>
            <a:xfrm>
              <a:off x="-485058" y="426811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cook it until the cheese melts. That’s the key.”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203654" y="5505636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Panini Press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450546" y="515650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Toaster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pic>
        <p:nvPicPr>
          <p:cNvPr id="39" name="Picture 2" descr="C:\Users\Jon\Dropbox\designschool\logo\ac4d_50x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630555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221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906611" y="4943813"/>
            <a:ext cx="2408942" cy="2394372"/>
            <a:chOff x="4419600" y="4492467"/>
            <a:chExt cx="2408942" cy="2394372"/>
          </a:xfrm>
        </p:grpSpPr>
        <p:sp>
          <p:nvSpPr>
            <p:cNvPr id="8" name="Rectangle 7"/>
            <p:cNvSpPr/>
            <p:nvPr/>
          </p:nvSpPr>
          <p:spPr>
            <a:xfrm>
              <a:off x="5562600" y="5549731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Deli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12724" y="4695097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Potato Chips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2600" y="4492467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Here, or to go?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562089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Plate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76200" y="-416208"/>
            <a:ext cx="5000548" cy="4949525"/>
            <a:chOff x="-4611675" y="-632971"/>
            <a:chExt cx="5000548" cy="4949525"/>
          </a:xfrm>
        </p:grpSpPr>
        <p:sp>
          <p:nvSpPr>
            <p:cNvPr id="34" name="Rectangle 33"/>
            <p:cNvSpPr/>
            <p:nvPr/>
          </p:nvSpPr>
          <p:spPr>
            <a:xfrm>
              <a:off x="-4278374" y="2487804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don’t like multiple meats on my sandwiches.”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-3293885" y="-632971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Mayonnaise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-2816811" y="30748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Lettuce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3363999" y="150326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Pickles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027943" y="172480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Ham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4559827" y="1854834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Cheese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2856404" y="251412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Swiss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027943" y="299075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Cheddar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877069" y="251412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BLT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934236" y="157343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err="1" smtClean="0">
                  <a:solidFill>
                    <a:srgbClr val="000000"/>
                  </a:solidFill>
                  <a:latin typeface="MetaOT-Book" pitchFamily="50" charset="0"/>
                </a:rPr>
                <a:t>Avacado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768073" y="26084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“Sometimes, I put the mayo on both sides of the bread.”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4611675" y="15240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“Sometimes, BBQ sauce tastes good.”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46432" y="-523542"/>
            <a:ext cx="3431371" cy="2746550"/>
            <a:chOff x="7828488" y="377650"/>
            <a:chExt cx="3431371" cy="2746550"/>
          </a:xfrm>
        </p:grpSpPr>
        <p:sp>
          <p:nvSpPr>
            <p:cNvPr id="17" name="Rectangle 16"/>
            <p:cNvSpPr/>
            <p:nvPr/>
          </p:nvSpPr>
          <p:spPr>
            <a:xfrm>
              <a:off x="8553238" y="185825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Earl of Sandwich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431109" y="529029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don’t really believe that there was an Earl. It’s folklore.”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28488" y="37765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“Some people call it a </a:t>
              </a:r>
              <a:r>
                <a:rPr lang="en-US" sz="1400" dirty="0" err="1" smtClean="0">
                  <a:solidFill>
                    <a:srgbClr val="000000"/>
                  </a:solidFill>
                  <a:latin typeface="MetaOT-Book" pitchFamily="50" charset="0"/>
                </a:rPr>
                <a:t>sammy</a:t>
              </a:r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00629" y="2567803"/>
            <a:ext cx="3664892" cy="3053095"/>
            <a:chOff x="9343423" y="3676735"/>
            <a:chExt cx="3664892" cy="3053095"/>
          </a:xfrm>
        </p:grpSpPr>
        <p:sp>
          <p:nvSpPr>
            <p:cNvPr id="13" name="Rectangle 12"/>
            <p:cNvSpPr/>
            <p:nvPr/>
          </p:nvSpPr>
          <p:spPr>
            <a:xfrm>
              <a:off x="9343423" y="3676735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Baguette 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844521" y="4960030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Rye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657238" y="452353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Roll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93917" y="546388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Sourdough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373193" y="3763259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Pumpernickel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42373" y="4837166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Sub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1259859" y="3916544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Bagel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8165" y="5117039"/>
            <a:ext cx="2794238" cy="2503467"/>
            <a:chOff x="-1450546" y="4268110"/>
            <a:chExt cx="2794238" cy="2503467"/>
          </a:xfrm>
        </p:grpSpPr>
        <p:sp>
          <p:nvSpPr>
            <p:cNvPr id="32" name="Rectangle 31"/>
            <p:cNvSpPr/>
            <p:nvPr/>
          </p:nvSpPr>
          <p:spPr>
            <a:xfrm>
              <a:off x="-485058" y="4268110"/>
              <a:ext cx="1828750" cy="1828750"/>
            </a:xfrm>
            <a:prstGeom prst="rect">
              <a:avLst/>
            </a:prstGeom>
            <a:solidFill>
              <a:srgbClr val="FFCC29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“I cook it until the cheese melts. That’s the key.”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203654" y="5505636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Panini Press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450546" y="5156508"/>
              <a:ext cx="1265942" cy="1265941"/>
            </a:xfrm>
            <a:prstGeom prst="rect">
              <a:avLst/>
            </a:prstGeom>
            <a:solidFill>
              <a:srgbClr val="F6BB00"/>
            </a:solidFill>
            <a:ln w="6350">
              <a:solidFill>
                <a:schemeClr val="bg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ctr" anchorCtr="0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MetaOT-Book" pitchFamily="50" charset="0"/>
                </a:rPr>
                <a:t>Toaster</a:t>
              </a:r>
              <a:endParaRPr lang="en-US" sz="1400" dirty="0">
                <a:solidFill>
                  <a:srgbClr val="000000"/>
                </a:solidFill>
                <a:latin typeface="MetaOT-Book" pitchFamily="50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171476" y="931972"/>
            <a:ext cx="2257524" cy="2257522"/>
          </a:xfrm>
          <a:prstGeom prst="rect">
            <a:avLst/>
          </a:prstGeom>
          <a:solidFill>
            <a:srgbClr val="D3EBF1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MetaOT-Book" pitchFamily="50" charset="0"/>
              </a:rPr>
              <a:t>Things you put on sandwiches </a:t>
            </a:r>
            <a:endParaRPr lang="en-US" sz="1400" b="1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24842" y="2859517"/>
            <a:ext cx="2257524" cy="2257522"/>
          </a:xfrm>
          <a:prstGeom prst="rect">
            <a:avLst/>
          </a:prstGeom>
          <a:solidFill>
            <a:srgbClr val="D3EBF1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MetaOT-Book" pitchFamily="50" charset="0"/>
              </a:rPr>
              <a:t>Types of bread</a:t>
            </a:r>
            <a:endParaRPr lang="en-US" sz="1400" b="1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43105" y="4931336"/>
            <a:ext cx="2257524" cy="2257522"/>
          </a:xfrm>
          <a:prstGeom prst="rect">
            <a:avLst/>
          </a:prstGeom>
          <a:solidFill>
            <a:srgbClr val="D3EBF1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MetaOT-Book" pitchFamily="50" charset="0"/>
              </a:rPr>
              <a:t>Purchasing a sandwich </a:t>
            </a:r>
            <a:endParaRPr lang="en-US" sz="1400" b="1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6595" y="5269439"/>
            <a:ext cx="2257524" cy="2257522"/>
          </a:xfrm>
          <a:prstGeom prst="rect">
            <a:avLst/>
          </a:prstGeom>
          <a:solidFill>
            <a:srgbClr val="D3EBF1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MetaOT-Book" pitchFamily="50" charset="0"/>
              </a:rPr>
              <a:t>Cooking a sandwich</a:t>
            </a:r>
            <a:endParaRPr lang="en-US" sz="1400" b="1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15553" y="-431778"/>
            <a:ext cx="2257524" cy="2257522"/>
          </a:xfrm>
          <a:prstGeom prst="rect">
            <a:avLst/>
          </a:prstGeom>
          <a:solidFill>
            <a:srgbClr val="D3EBF1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MetaOT-Book" pitchFamily="50" charset="0"/>
              </a:rPr>
              <a:t>Sandwich folklore</a:t>
            </a:r>
            <a:endParaRPr lang="en-US" sz="1400" b="1" dirty="0">
              <a:solidFill>
                <a:srgbClr val="000000"/>
              </a:solidFill>
              <a:latin typeface="MetaOT-Book" pitchFamily="50" charset="0"/>
            </a:endParaRPr>
          </a:p>
        </p:txBody>
      </p:sp>
      <p:pic>
        <p:nvPicPr>
          <p:cNvPr id="44" name="Picture 2" descr="C:\Users\Jon\Dropbox\designschool\logo\ac4d_50x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630555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845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</a:p>
          <a:p>
            <a:r>
              <a:rPr lang="en-US" sz="3600" dirty="0">
                <a:solidFill>
                  <a:prstClr val="white"/>
                </a:solidFill>
                <a:latin typeface="MetaOT-Book" pitchFamily="50" charset="0"/>
              </a:rPr>
              <a:t>A bottom-up process of organizing ideas by similarity, through grouping.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61144"/>
            <a:ext cx="426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AFFINITY DIAGRAMMING/</a:t>
            </a: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Requires a 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large amount of time to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create</a:t>
            </a: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Requires interpretation,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where 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meaning is assigned to the data.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Organizes ideas into groups.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Allows for prioritization of ideas based on frequency.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Can be conducted by groups or individuals.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Can be used for organizing ideas, sentences, words, pictures, or any other data type.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376" y="2971800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HOW TO DO IT/</a:t>
            </a: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Identify each idea, and place it on a single, movable tile (post-it, 8.5x11 paper, </a:t>
            </a:r>
            <a:r>
              <a:rPr lang="en-US" sz="1400" dirty="0" err="1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etc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Move the ideas around, and identify relationships through a bottom-up process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When groupings start to emerge, give them labels.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When groupings get too big (8+ items), split them into smaller groupings.</a:t>
            </a: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49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>
            <a:spLocks noChangeArrowheads="1"/>
          </p:cNvSpPr>
          <p:nvPr/>
        </p:nvSpPr>
        <p:spPr bwMode="auto">
          <a:xfrm>
            <a:off x="228600" y="228600"/>
            <a:ext cx="2819400" cy="1362580"/>
          </a:xfrm>
          <a:prstGeom prst="roundRect">
            <a:avLst>
              <a:gd name="adj" fmla="val 5051"/>
            </a:avLst>
          </a:prstGeom>
          <a:solidFill>
            <a:schemeClr val="bg1">
              <a:lumMod val="65000"/>
              <a:lumOff val="35000"/>
            </a:schemeClr>
          </a:solidFill>
          <a:ln w="9525" algn="ctr">
            <a:solidFill>
              <a:schemeClr val="tx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endParaRPr lang="en-US" dirty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4" name="Rounded Rectangle 24"/>
          <p:cNvSpPr>
            <a:spLocks noChangeArrowheads="1"/>
          </p:cNvSpPr>
          <p:nvPr/>
        </p:nvSpPr>
        <p:spPr bwMode="auto">
          <a:xfrm>
            <a:off x="6172200" y="228600"/>
            <a:ext cx="2819400" cy="1362580"/>
          </a:xfrm>
          <a:prstGeom prst="roundRect">
            <a:avLst>
              <a:gd name="adj" fmla="val 5051"/>
            </a:avLst>
          </a:prstGeom>
          <a:solidFill>
            <a:schemeClr val="bg1">
              <a:lumMod val="65000"/>
              <a:lumOff val="35000"/>
            </a:schemeClr>
          </a:solidFill>
          <a:ln w="9525" algn="ctr">
            <a:solidFill>
              <a:schemeClr val="tx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endParaRPr lang="en-US" sz="1800" dirty="0" smtClean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5" name="Rounded Rectangle 24"/>
          <p:cNvSpPr>
            <a:spLocks noChangeArrowheads="1"/>
          </p:cNvSpPr>
          <p:nvPr/>
        </p:nvSpPr>
        <p:spPr bwMode="auto">
          <a:xfrm>
            <a:off x="3200400" y="228600"/>
            <a:ext cx="2819400" cy="1362580"/>
          </a:xfrm>
          <a:prstGeom prst="roundRect">
            <a:avLst>
              <a:gd name="adj" fmla="val 5051"/>
            </a:avLst>
          </a:prstGeom>
          <a:solidFill>
            <a:srgbClr val="F6BB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endParaRPr lang="en-US" dirty="0">
              <a:solidFill>
                <a:srgbClr val="FFFFFF"/>
              </a:solidFill>
              <a:latin typeface="MetaOT-Book" pitchFamily="50" charset="0"/>
              <a:ea typeface="ＭＳ Ｐゴシック" pitchFamily="34" charset="-128"/>
            </a:endParaRPr>
          </a:p>
        </p:txBody>
      </p:sp>
      <p:sp>
        <p:nvSpPr>
          <p:cNvPr id="6" name="Rectangle 37"/>
          <p:cNvSpPr txBox="1">
            <a:spLocks noChangeArrowheads="1"/>
          </p:cNvSpPr>
          <p:nvPr/>
        </p:nvSpPr>
        <p:spPr bwMode="auto">
          <a:xfrm>
            <a:off x="350837" y="371980"/>
            <a:ext cx="2544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 defTabSz="457200">
              <a:spcBef>
                <a:spcPts val="188"/>
              </a:spcBef>
              <a:buClr>
                <a:srgbClr val="808080"/>
              </a:buClr>
              <a:buSzPct val="100000"/>
              <a:buFont typeface="Arial" pitchFamily="34" charset="0"/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  <a:latin typeface="MetaOT-Medium" pitchFamily="50" charset="0"/>
                <a:ea typeface="ＭＳ Ｐゴシック" charset="-128"/>
                <a:cs typeface="Arial" pitchFamily="34" charset="0"/>
              </a:defRPr>
            </a:lvl1pPr>
          </a:lstStyle>
          <a:p>
            <a:r>
              <a:rPr lang="en-US" dirty="0"/>
              <a:t>Ethnography</a:t>
            </a:r>
          </a:p>
        </p:txBody>
      </p:sp>
      <p:sp>
        <p:nvSpPr>
          <p:cNvPr id="7" name="Rectangle 37"/>
          <p:cNvSpPr txBox="1">
            <a:spLocks noChangeArrowheads="1"/>
          </p:cNvSpPr>
          <p:nvPr/>
        </p:nvSpPr>
        <p:spPr bwMode="auto">
          <a:xfrm>
            <a:off x="3322637" y="371980"/>
            <a:ext cx="2544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defTabSz="457200">
              <a:spcBef>
                <a:spcPts val="188"/>
              </a:spcBef>
              <a:buClr>
                <a:srgbClr val="808080"/>
              </a:buClr>
              <a:buSzPct val="100000"/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MetaOT-Medium" pitchFamily="50" charset="0"/>
                <a:ea typeface="ＭＳ Ｐゴシック" charset="-128"/>
                <a:cs typeface="Arial" pitchFamily="34" charset="0"/>
              </a:rPr>
              <a:t>Synthesis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MetaOT-Medium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" name="Rectangle 37"/>
          <p:cNvSpPr txBox="1">
            <a:spLocks noChangeArrowheads="1"/>
          </p:cNvSpPr>
          <p:nvPr/>
        </p:nvSpPr>
        <p:spPr bwMode="auto">
          <a:xfrm>
            <a:off x="6294437" y="371980"/>
            <a:ext cx="2544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defTabSz="457200">
              <a:spcBef>
                <a:spcPts val="188"/>
              </a:spcBef>
              <a:buClr>
                <a:srgbClr val="808080"/>
              </a:buClr>
              <a:buSzPct val="100000"/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MetaOT-Medium" pitchFamily="50" charset="0"/>
                <a:ea typeface="ＭＳ Ｐゴシック" charset="-128"/>
                <a:cs typeface="Arial" pitchFamily="34" charset="0"/>
              </a:rPr>
              <a:t>Prototyping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MetaOT-Medium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667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Combining data in new ways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Identifying patterns and anomalies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Judging, and learning</a:t>
            </a:r>
            <a:endParaRPr lang="en-US" sz="36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1705708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Making meaning through </a:t>
            </a:r>
            <a:r>
              <a:rPr lang="en-US" sz="1400" dirty="0" err="1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abductive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sensemaking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 and reframing</a:t>
            </a: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EDFF840-9474-449C-83EF-EE307FABEF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158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  <a:endParaRPr lang="en-US" sz="3600" dirty="0" smtClean="0">
              <a:solidFill>
                <a:srgbClr val="F6BB00"/>
              </a:solidFill>
              <a:latin typeface="MetaOT-Book" pitchFamily="50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A 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bottom-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up process of organizing ideas by similarity, through grouping.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52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  <a:endParaRPr lang="en-US" sz="3600" dirty="0" smtClean="0">
              <a:solidFill>
                <a:srgbClr val="F6BB00"/>
              </a:solidFill>
              <a:latin typeface="MetaOT-Book" pitchFamily="50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A </a:t>
            </a:r>
            <a:r>
              <a:rPr lang="en-US" sz="3600" u="sng" dirty="0" smtClean="0">
                <a:solidFill>
                  <a:srgbClr val="5FB5CD"/>
                </a:solidFill>
                <a:latin typeface="MetaOT-Book" pitchFamily="50" charset="0"/>
              </a:rPr>
              <a:t>bottom-</a:t>
            </a:r>
            <a:r>
              <a:rPr lang="en-US" sz="3600" u="sng" dirty="0" smtClean="0">
                <a:solidFill>
                  <a:srgbClr val="5FB5CD"/>
                </a:solidFill>
                <a:latin typeface="MetaOT-Book" pitchFamily="50" charset="0"/>
              </a:rPr>
              <a:t>up process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 of organizing ideas by similarity, through grouping.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04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  <a:endParaRPr lang="en-US" sz="3600" dirty="0" smtClean="0">
              <a:solidFill>
                <a:srgbClr val="F6BB00"/>
              </a:solidFill>
              <a:latin typeface="MetaOT-Book" pitchFamily="50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A 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bottom-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up process of </a:t>
            </a:r>
            <a:r>
              <a:rPr lang="en-US" sz="3600" u="sng" dirty="0" smtClean="0">
                <a:solidFill>
                  <a:srgbClr val="5FB5CD"/>
                </a:solidFill>
                <a:latin typeface="MetaOT-Book" pitchFamily="50" charset="0"/>
              </a:rPr>
              <a:t>organizing ideas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 by similarity, through grouping.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04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  <a:endParaRPr lang="en-US" sz="3600" dirty="0" smtClean="0">
              <a:solidFill>
                <a:srgbClr val="F6BB00"/>
              </a:solidFill>
              <a:latin typeface="MetaOT-Book" pitchFamily="50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A 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bottom-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up process of organizing ideas </a:t>
            </a:r>
            <a:r>
              <a:rPr lang="en-US" sz="3600" u="sng" dirty="0" smtClean="0">
                <a:solidFill>
                  <a:srgbClr val="5FB5CD"/>
                </a:solidFill>
                <a:latin typeface="MetaOT-Book" pitchFamily="50" charset="0"/>
              </a:rPr>
              <a:t>by similarity, through grouping</a:t>
            </a:r>
            <a:r>
              <a:rPr lang="en-US" sz="3600" dirty="0" smtClean="0">
                <a:solidFill>
                  <a:prstClr val="white"/>
                </a:solidFill>
                <a:latin typeface="MetaOT-Book" pitchFamily="50" charset="0"/>
              </a:rPr>
              <a:t>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04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MetaOT-Book" pitchFamily="50" charset="0"/>
              </a:rPr>
              <a:t>Affinity Diagramming</a:t>
            </a:r>
          </a:p>
          <a:p>
            <a:r>
              <a:rPr lang="en-US" sz="3600" dirty="0">
                <a:solidFill>
                  <a:prstClr val="white"/>
                </a:solidFill>
                <a:latin typeface="MetaOT-Book" pitchFamily="50" charset="0"/>
              </a:rPr>
              <a:t>A bottom-up process of organizing ideas by similarity, through grouping.</a:t>
            </a:r>
            <a:endParaRPr lang="en-US" sz="3600" dirty="0">
              <a:solidFill>
                <a:prstClr val="white"/>
              </a:solidFill>
              <a:latin typeface="MetaOT-Book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61144"/>
            <a:ext cx="426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AFFINITY DIAGRAMMING/</a:t>
            </a: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Requires a 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large amount of time to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create</a:t>
            </a: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Requires interpretation,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where 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meaning is assigned to the data.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Organizes ideas into groups.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Allows for prioritization of ideas based on frequency.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Can be conducted by groups or individuals.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MetaOT-Book" pitchFamily="50" charset="0"/>
              </a:rPr>
              <a:t>Can be used for organizing ideas, sentences, words, pictures, or any other data type.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MetaOT-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39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1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Mayonnaise 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2058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Lettuce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2964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Deli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1799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Potato Chips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1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Pickles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2058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Ham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2964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Cheese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1799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Baguette 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1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Here, or to go?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82058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Fat Content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3243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Earl of Sandwich 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3243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Rye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7058" y="172480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Roll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97058" y="307489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Sourdough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2964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Pumpernickel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1799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Bagel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243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Swiss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1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Cheddar 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82058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BLT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97058" y="3160955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MetaOT-Book" pitchFamily="50" charset="0"/>
              </a:rPr>
              <a:t>Avacado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02964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Plate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41799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Toaster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63243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Panini Press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97058" y="4592494"/>
            <a:ext cx="1265942" cy="1265941"/>
          </a:xfrm>
          <a:prstGeom prst="rect">
            <a:avLst/>
          </a:prstGeom>
          <a:solidFill>
            <a:srgbClr val="F6BB00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Sub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pic>
        <p:nvPicPr>
          <p:cNvPr id="31" name="Picture 2" descr="C:\Users\Jon\Dropbox\designschool\logo\ac4d_50x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630555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3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047" y="307488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“Sometimes, I put the mayo on both sides of the bread.”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2471" y="307488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“I cook it until the cheese melts. That’s the key.”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2472" y="3163824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“Sometimes, BBQ sauce tastes good.”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4048" y="3163824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“I don’t like multiple meats on my sandwiches.”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00400" y="307489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“I don’t really believe that there was an Earl. It’s folklore.”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00400" y="3163824"/>
            <a:ext cx="2697480" cy="2697480"/>
          </a:xfrm>
          <a:prstGeom prst="rect">
            <a:avLst/>
          </a:prstGeom>
          <a:solidFill>
            <a:srgbClr val="FFCC29"/>
          </a:solidFill>
          <a:ln w="6350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“Some people call it a </a:t>
            </a:r>
            <a:r>
              <a:rPr lang="en-US" sz="1400" dirty="0" err="1" smtClean="0">
                <a:solidFill>
                  <a:srgbClr val="000000"/>
                </a:solidFill>
                <a:latin typeface="MetaOT-Book" pitchFamily="50" charset="0"/>
              </a:rPr>
              <a:t>sammy</a:t>
            </a:r>
            <a:r>
              <a:rPr lang="en-US" sz="1400" dirty="0" smtClean="0">
                <a:solidFill>
                  <a:srgbClr val="000000"/>
                </a:solidFill>
                <a:latin typeface="MetaOT-Book" pitchFamily="50" charset="0"/>
              </a:rPr>
              <a:t>.”</a:t>
            </a:r>
            <a:endParaRPr lang="en-US" sz="1400" dirty="0">
              <a:solidFill>
                <a:srgbClr val="000000"/>
              </a:solidFill>
              <a:latin typeface="MetaOT-Book" pitchFamily="50" charset="0"/>
            </a:endParaRPr>
          </a:p>
        </p:txBody>
      </p:sp>
      <p:pic>
        <p:nvPicPr>
          <p:cNvPr id="8" name="Picture 2" descr="C:\Users\Jon\Dropbox\designschool\logo\ac4d_50x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630555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58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s">
  <a:themeElements>
    <a:clrScheme name="AC4D">
      <a:dk1>
        <a:sysClr val="windowText" lastClr="000000"/>
      </a:dk1>
      <a:lt1>
        <a:sysClr val="window" lastClr="FFFFFF"/>
      </a:lt1>
      <a:dk2>
        <a:srgbClr val="F6BB00"/>
      </a:dk2>
      <a:lt2>
        <a:srgbClr val="B0DAE6"/>
      </a:lt2>
      <a:accent1>
        <a:srgbClr val="5FB5CD"/>
      </a:accent1>
      <a:accent2>
        <a:srgbClr val="CA2A27"/>
      </a:accent2>
      <a:accent3>
        <a:srgbClr val="C4248F"/>
      </a:accent3>
      <a:accent4>
        <a:srgbClr val="676767"/>
      </a:accent4>
      <a:accent5>
        <a:srgbClr val="9BCB3C"/>
      </a:accent5>
      <a:accent6>
        <a:srgbClr val="D8D8D8"/>
      </a:accent6>
      <a:hlink>
        <a:srgbClr val="676767"/>
      </a:hlink>
      <a:folHlink>
        <a:srgbClr val="676767"/>
      </a:folHlink>
    </a:clrScheme>
    <a:fontScheme name="AC4D">
      <a:majorFont>
        <a:latin typeface="MetaOT-Bold"/>
        <a:ea typeface=""/>
        <a:cs typeface=""/>
      </a:majorFont>
      <a:minorFont>
        <a:latin typeface="MetaOT-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ppt/theme/themeOverride2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9783</TotalTime>
  <Words>637</Words>
  <Application>Microsoft Office PowerPoint</Application>
  <PresentationFormat>On-screen Show (4:3)</PresentationFormat>
  <Paragraphs>160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Layouts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Jon.Kolko</dc:creator>
  <cp:lastModifiedBy>Jon</cp:lastModifiedBy>
  <cp:revision>877</cp:revision>
  <cp:lastPrinted>2012-02-01T12:34:56Z</cp:lastPrinted>
  <dcterms:created xsi:type="dcterms:W3CDTF">2010-11-26T21:24:12Z</dcterms:created>
  <dcterms:modified xsi:type="dcterms:W3CDTF">2012-10-18T22:46:53Z</dcterms:modified>
</cp:coreProperties>
</file>