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8" r:id="rId2"/>
    <p:sldId id="524" r:id="rId3"/>
    <p:sldId id="525" r:id="rId4"/>
    <p:sldId id="534" r:id="rId5"/>
    <p:sldId id="509" r:id="rId6"/>
    <p:sldId id="510" r:id="rId7"/>
    <p:sldId id="511" r:id="rId8"/>
    <p:sldId id="529" r:id="rId9"/>
    <p:sldId id="536" r:id="rId10"/>
    <p:sldId id="535" r:id="rId11"/>
    <p:sldId id="530" r:id="rId12"/>
    <p:sldId id="531" r:id="rId13"/>
    <p:sldId id="532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33" r:id="rId24"/>
    <p:sldId id="46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Berkow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072"/>
    <a:srgbClr val="5FB5CD"/>
    <a:srgbClr val="B0DAE6"/>
    <a:srgbClr val="F6BB00"/>
    <a:srgbClr val="D3EBF1"/>
    <a:srgbClr val="000000"/>
    <a:srgbClr val="0070C0"/>
    <a:srgbClr val="93CDDD"/>
    <a:srgbClr val="BFE2EB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9" autoAdjust="0"/>
    <p:restoredTop sz="98347" autoAdjust="0"/>
  </p:normalViewPr>
  <p:slideViewPr>
    <p:cSldViewPr>
      <p:cViewPr varScale="1">
        <p:scale>
          <a:sx n="134" d="100"/>
          <a:sy n="134" d="100"/>
        </p:scale>
        <p:origin x="14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l">
              <a:defRPr sz="1300">
                <a:latin typeface="MetaOT-Book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71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r">
              <a:defRPr sz="1300">
                <a:latin typeface="MetaOT-Book" pitchFamily="50" charset="0"/>
              </a:defRPr>
            </a:lvl1pPr>
          </a:lstStyle>
          <a:p>
            <a:fld id="{F10A19CE-6EE8-4BDB-A44D-30E9E9E6DC9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4" tIns="47837" rIns="95674" bIns="478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6" y="4561232"/>
            <a:ext cx="5851490" cy="4320209"/>
          </a:xfrm>
          <a:prstGeom prst="rect">
            <a:avLst/>
          </a:prstGeom>
        </p:spPr>
        <p:txBody>
          <a:bodyPr vert="horz" lIns="95674" tIns="47837" rIns="95674" bIns="4783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l">
              <a:defRPr sz="1300">
                <a:latin typeface="MetaOT-Book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71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r">
              <a:defRPr sz="1300">
                <a:latin typeface="MetaOT-Book" pitchFamily="50" charset="0"/>
              </a:defRPr>
            </a:lvl1pPr>
          </a:lstStyle>
          <a:p>
            <a:fld id="{F96A5088-7373-4757-B571-116800228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7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248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EFE1A9D3-1EB5-49A7-976E-35913AFA09EC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17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3345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EFE1A9D3-1EB5-49A7-976E-35913AFA09EC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18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2725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EFE1A9D3-1EB5-49A7-976E-35913AFA09EC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19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432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1E48FE23-CD7C-4B93-AF2A-AD0D5EE18A6B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20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6464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1E48FE23-CD7C-4B93-AF2A-AD0D5EE18A6B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21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0534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1E48FE23-CD7C-4B93-AF2A-AD0D5EE18A6B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22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25263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270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49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4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18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597B36D6-4963-4843-A69E-5C8E74AAC693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5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767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597B36D6-4963-4843-A69E-5C8E74AAC693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6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9294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597B36D6-4963-4843-A69E-5C8E74AAC693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7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5401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5849938B-015F-455A-A2DE-D95D3E7F7458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14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3231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EFE1A9D3-1EB5-49A7-976E-35913AFA09EC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15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7393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1pPr>
            <a:lvl2pPr marL="777349" indent="-298980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2pPr>
            <a:lvl3pPr marL="1195921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3pPr>
            <a:lvl4pPr marL="1674289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4pPr>
            <a:lvl5pPr marL="2152658" indent="-239184" defTabSz="968364" eaLnBrk="0" hangingPunct="0"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5pPr>
            <a:lvl6pPr marL="2631026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6pPr>
            <a:lvl7pPr marL="3109394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7pPr>
            <a:lvl8pPr marL="3587763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8pPr>
            <a:lvl9pPr marL="4066131" indent="-239184" defTabSz="96836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BentonSans Regular"/>
                <a:sym typeface="BentonSansF Book" pitchFamily="50" charset="0"/>
              </a:defRPr>
            </a:lvl9pPr>
          </a:lstStyle>
          <a:p>
            <a:pPr eaLnBrk="1" hangingPunct="1"/>
            <a:fld id="{EFE1A9D3-1EB5-49A7-976E-35913AFA09EC}" type="slidenum">
              <a:rPr lang="en-US" sz="1300">
                <a:solidFill>
                  <a:prstClr val="black"/>
                </a:solidFill>
                <a:latin typeface="Gill Sans"/>
              </a:rPr>
              <a:pPr eaLnBrk="1" hangingPunct="1"/>
              <a:t>16</a:t>
            </a:fld>
            <a:endParaRPr lang="en-US" sz="1300">
              <a:solidFill>
                <a:prstClr val="black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4836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latin typeface="MetaOT-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840-9474-449C-83EF-EE307FABEFD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8659368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latin typeface="+mn-lt"/>
              </a:defRPr>
            </a:lvl1pPr>
            <a:lvl2pPr>
              <a:lnSpc>
                <a:spcPct val="150000"/>
              </a:lnSpc>
              <a:defRPr sz="1800">
                <a:latin typeface="+mn-lt"/>
              </a:defRPr>
            </a:lvl2pPr>
            <a:lvl3pPr>
              <a:lnSpc>
                <a:spcPct val="150000"/>
              </a:lnSpc>
              <a:defRPr sz="1800">
                <a:latin typeface="+mn-lt"/>
              </a:defRPr>
            </a:lvl3pPr>
            <a:lvl4pPr>
              <a:lnSpc>
                <a:spcPct val="150000"/>
              </a:lnSpc>
              <a:defRPr sz="1800">
                <a:latin typeface="+mn-lt"/>
              </a:defRPr>
            </a:lvl4pPr>
            <a:lvl5pPr>
              <a:lnSpc>
                <a:spcPct val="150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08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ac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solidFill>
                  <a:schemeClr val="tx1"/>
                </a:solidFill>
                <a:latin typeface="MetaOT-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840-9474-449C-83EF-EE307FABEFD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oint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28600" y="228600"/>
            <a:ext cx="8763000" cy="5638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4800" kern="1200" smtClean="0">
                <a:solidFill>
                  <a:schemeClr val="bg1"/>
                </a:solidFill>
                <a:latin typeface="MetaOT-Book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4800"/>
            </a:lvl2pPr>
            <a:lvl3pPr marL="914400" indent="0" algn="ctr">
              <a:buNone/>
              <a:defRPr sz="4800"/>
            </a:lvl3pPr>
            <a:lvl4pPr marL="1371600" indent="0" algn="ctr">
              <a:buNone/>
              <a:defRPr sz="4800"/>
            </a:lvl4pPr>
            <a:lvl5pPr marL="1828800" indent="0" algn="ctr">
              <a:buNone/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0" y="3490977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/>
            <a:endParaRPr lang="en-US" sz="1200" dirty="0" smtClean="0">
              <a:solidFill>
                <a:srgbClr val="C0C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0" hangingPunct="0"/>
            <a:r>
              <a:rPr lang="en-US" sz="1200" b="1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Jon </a:t>
            </a:r>
            <a:r>
              <a:rPr lang="en-US" sz="1200" b="1" dirty="0" err="1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Kolko</a:t>
            </a:r>
            <a:endParaRPr lang="en-US" sz="1200" b="1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Director, Austin Center for Design</a:t>
            </a: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jkolko@ac4d.com</a:t>
            </a:r>
          </a:p>
          <a:p>
            <a:pPr eaLnBrk="0" hangingPunct="0"/>
            <a:endParaRPr lang="en-US" sz="1200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750" y="1195322"/>
            <a:ext cx="4762500" cy="22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190750" y="4530107"/>
            <a:ext cx="476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286000" y="47244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 our free book, </a:t>
            </a:r>
            <a:br>
              <a:rPr lang="en-US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Wicked Problems: Problems Worth Solving, </a:t>
            </a:r>
            <a:br>
              <a:rPr lang="en-US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 http://www.wickedproblems.com</a:t>
            </a:r>
          </a:p>
        </p:txBody>
      </p:sp>
    </p:spTree>
    <p:extLst>
      <p:ext uri="{BB962C8B-B14F-4D97-AF65-F5344CB8AC3E}">
        <p14:creationId xmlns:p14="http://schemas.microsoft.com/office/powerpoint/2010/main" val="65216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29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80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840-9474-449C-83EF-EE307FABEFD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364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7" r:id="rId2"/>
    <p:sldLayoutId id="2147483730" r:id="rId3"/>
    <p:sldLayoutId id="2147483728" r:id="rId4"/>
    <p:sldLayoutId id="2147483729" r:id="rId5"/>
    <p:sldLayoutId id="2147483731" r:id="rId6"/>
    <p:sldLayoutId id="2147483732" r:id="rId7"/>
    <p:sldLayoutId id="2147483733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MetaOT-Book" pitchFamily="50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8.staticflickr.com/7053/6896889523_f43dacf51e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31049" r="3266" b="13106"/>
          <a:stretch/>
        </p:blipFill>
        <p:spPr bwMode="auto">
          <a:xfrm>
            <a:off x="0" y="0"/>
            <a:ext cx="9144000" cy="53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361563"/>
            <a:ext cx="9144000" cy="1496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06858" y="5473874"/>
            <a:ext cx="8760942" cy="133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ld" pitchFamily="50" charset="0"/>
                <a:ea typeface="Verdana" pitchFamily="34" charset="0"/>
                <a:cs typeface="Verdana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Concept Mapping</a:t>
            </a:r>
          </a:p>
          <a:p>
            <a:pPr lvl="1"/>
            <a:endParaRPr lang="en-US" sz="12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Jon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Kolko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Professor, Austin Center for 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5361563"/>
            <a:ext cx="91440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7" name="Picture 3" descr="C:\Users\Jon\Dropbox\designschool\logo\ac4d_whit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0762" y="6019799"/>
            <a:ext cx="999779" cy="4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Creating </a:t>
            </a:r>
            <a:r>
              <a:rPr lang="en-US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Concept Map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</a:t>
            </a:fld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 a matrix showing the relations of terms </a:t>
            </a:r>
            <a:endParaRPr lang="en-US" b="1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9250" lvl="1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List terms. Identify the main elements that make up the system; lean on your contextual research to understand the words that matter to the users the most.</a:t>
            </a:r>
          </a:p>
          <a:p>
            <a:pPr marL="349250" lvl="1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 empty matrix, plotting the words against themselves. </a:t>
            </a:r>
          </a:p>
          <a:p>
            <a:pPr marL="349250" lvl="1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relationships; these are qualitative and require interpretation. </a:t>
            </a:r>
          </a:p>
        </p:txBody>
      </p:sp>
    </p:spTree>
    <p:extLst>
      <p:ext uri="{BB962C8B-B14F-4D97-AF65-F5344CB8AC3E}">
        <p14:creationId xmlns:p14="http://schemas.microsoft.com/office/powerpoint/2010/main" val="9715214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Creating </a:t>
            </a:r>
            <a:r>
              <a:rPr lang="en-US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Concept Map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</a:t>
            </a:fld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the main branches of the map. </a:t>
            </a:r>
          </a:p>
          <a:p>
            <a:pPr marL="349250" lvl="1" indent="0">
              <a:buNone/>
            </a:pP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frequency 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connections, as 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well as common 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sense. Create the backbone or structure of the map so that it makes a cohesive sentence.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777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Creating </a:t>
            </a:r>
            <a:r>
              <a:rPr lang="en-US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Concept Map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</a:t>
            </a:fld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Fill in the rest of the structure</a:t>
            </a:r>
          </a:p>
          <a:p>
            <a:pPr marL="349250" lvl="1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 sure to represent 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 of the elements in the 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system.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167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Creating </a:t>
            </a:r>
            <a:r>
              <a:rPr lang="en-US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Concept Map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</a:t>
            </a:fld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Enhance with visual design</a:t>
            </a:r>
            <a:endParaRPr lang="en-US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9250" lvl="1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visual design to clarify and make the content more accessible 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440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235882" y="4391845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Wicked Problems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572670" y="5289208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Whiteboards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4572670" y="4394632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Jon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Kolko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572670" y="3512596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Sarcasm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4572670" y="2622199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Roadmaps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4572670" y="1719262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Confidence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6234416" y="1723442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Project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Management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913854" y="5293389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Beer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913854" y="4391845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Theory of Change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13854" y="3511202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Impact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13854" y="2619412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Branding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13854" y="1723442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Autonomous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235882" y="2622199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Strategist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6235882" y="5287815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Mobile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266762" y="5289208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Fun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266762" y="4394632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Creativity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266762" y="3512596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Behavior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266762" y="2622199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Sketching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266762" y="1719262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Social</a:t>
            </a:r>
            <a:b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Entrepreneurship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235882" y="3511202"/>
            <a:ext cx="1518138" cy="802611"/>
          </a:xfrm>
          <a:prstGeom prst="rect">
            <a:avLst/>
          </a:prstGeom>
          <a:solidFill>
            <a:srgbClr val="F6BB00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Visual Design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600" y="609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6BB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example… </a:t>
            </a:r>
          </a:p>
          <a:p>
            <a:pPr algn="ctr"/>
            <a:r>
              <a:rPr lang="en-US" sz="2800" dirty="0" smtClean="0">
                <a:solidFill>
                  <a:srgbClr val="F6BB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a concept map of AC4D.</a:t>
            </a:r>
            <a:endParaRPr lang="en-US" sz="2800" dirty="0">
              <a:solidFill>
                <a:srgbClr val="F6BB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2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3" name="Table 17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06764"/>
              </p:ext>
            </p:extLst>
          </p:nvPr>
        </p:nvGraphicFramePr>
        <p:xfrm>
          <a:off x="1295400" y="228600"/>
          <a:ext cx="6499268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8468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</a:tblGrid>
              <a:tr h="1005840"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vert="vert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>
                    <a:solidFill>
                      <a:srgbClr val="D3EB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79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82409"/>
              </p:ext>
            </p:extLst>
          </p:nvPr>
        </p:nvGraphicFramePr>
        <p:xfrm>
          <a:off x="1295400" y="228600"/>
          <a:ext cx="6499268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8468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</a:tblGrid>
              <a:tr h="1005840"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vert="vert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94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42665"/>
              </p:ext>
            </p:extLst>
          </p:nvPr>
        </p:nvGraphicFramePr>
        <p:xfrm>
          <a:off x="1295400" y="228600"/>
          <a:ext cx="6499268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8468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</a:tblGrid>
              <a:tr h="1005840"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vert="vert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3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990831"/>
              </p:ext>
            </p:extLst>
          </p:nvPr>
        </p:nvGraphicFramePr>
        <p:xfrm>
          <a:off x="1295400" y="228600"/>
          <a:ext cx="6499268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8468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</a:tblGrid>
              <a:tr h="1005840"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vert="vert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9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01170"/>
              </p:ext>
            </p:extLst>
          </p:nvPr>
        </p:nvGraphicFramePr>
        <p:xfrm>
          <a:off x="1295400" y="228600"/>
          <a:ext cx="6499268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8468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  <a:gridCol w="278540"/>
              </a:tblGrid>
              <a:tr h="1005840"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vert="vert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vert="vert" anchor="ctr">
                    <a:solidFill>
                      <a:srgbClr val="F6BB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Soc.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Autonomous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Confidence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Mgmt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Sketching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Branding</a:t>
                      </a: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Roadmaps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Strategist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Behavior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Impact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Sarcasm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Visual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Creativity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Theory of Change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Jon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Kolko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Wicked Problems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Beer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Whiteboards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Mobile</a:t>
                      </a:r>
                      <a:endParaRPr lang="en-US" sz="1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42203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5800" y="1219200"/>
            <a:ext cx="7772400" cy="304800"/>
          </a:xfrm>
          <a:prstGeom prst="rect">
            <a:avLst/>
          </a:prstGeom>
          <a:noFill/>
          <a:ln w="57150">
            <a:solidFill>
              <a:srgbClr val="5FB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97106"/>
            <a:ext cx="7772400" cy="304800"/>
          </a:xfrm>
          <a:prstGeom prst="rect">
            <a:avLst/>
          </a:prstGeom>
          <a:noFill/>
          <a:ln w="57150">
            <a:solidFill>
              <a:srgbClr val="5FB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312894"/>
            <a:ext cx="7772400" cy="304800"/>
          </a:xfrm>
          <a:prstGeom prst="rect">
            <a:avLst/>
          </a:prstGeom>
          <a:noFill/>
          <a:ln w="57150">
            <a:solidFill>
              <a:srgbClr val="5FB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868706"/>
            <a:ext cx="7772400" cy="304800"/>
          </a:xfrm>
          <a:prstGeom prst="rect">
            <a:avLst/>
          </a:prstGeom>
          <a:noFill/>
          <a:ln w="57150">
            <a:solidFill>
              <a:srgbClr val="5FB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684494"/>
            <a:ext cx="7772400" cy="304800"/>
          </a:xfrm>
          <a:prstGeom prst="rect">
            <a:avLst/>
          </a:prstGeom>
          <a:noFill/>
          <a:ln w="57150">
            <a:solidFill>
              <a:srgbClr val="5FB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7772400" cy="304800"/>
          </a:xfrm>
          <a:prstGeom prst="rect">
            <a:avLst/>
          </a:prstGeom>
          <a:noFill/>
          <a:ln w="57150">
            <a:solidFill>
              <a:srgbClr val="5FB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383306"/>
            <a:ext cx="7772400" cy="304800"/>
          </a:xfrm>
          <a:prstGeom prst="rect">
            <a:avLst/>
          </a:prstGeom>
          <a:noFill/>
          <a:ln w="57150">
            <a:solidFill>
              <a:srgbClr val="5FB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49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Concept Map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representation </a:t>
            </a:r>
            <a:r>
              <a:rPr lang="en-US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a </a:t>
            </a:r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 that sacrifices </a:t>
            </a:r>
            <a:r>
              <a:rPr lang="en-US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accuracy for </a:t>
            </a:r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comprehensibility; a tool for sensemaking.</a:t>
            </a:r>
            <a:endParaRPr lang="en-US" sz="36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36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05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0" name="Straight Connector 17"/>
          <p:cNvCxnSpPr>
            <a:cxnSpLocks noChangeShapeType="1"/>
          </p:cNvCxnSpPr>
          <p:nvPr/>
        </p:nvCxnSpPr>
        <p:spPr bwMode="auto">
          <a:xfrm flipH="1">
            <a:off x="4730262" y="641350"/>
            <a:ext cx="1" cy="499745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3889131" y="381000"/>
            <a:ext cx="1688123" cy="714375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AC4D</a:t>
            </a: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737588" y="1200150"/>
            <a:ext cx="95103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teaches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886200" y="1600200"/>
            <a:ext cx="1688123" cy="95214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Social Entrepreneurship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886200" y="3058150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Autonomous</a:t>
            </a: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4724400" y="2694801"/>
            <a:ext cx="2133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Where students become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886200" y="4286786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Impact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4724400" y="3885694"/>
            <a:ext cx="2133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To drive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3886200" y="5458093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Wicked Problems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4724400" y="5077093"/>
            <a:ext cx="2133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In the context of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34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17"/>
          <p:cNvCxnSpPr>
            <a:cxnSpLocks noChangeShapeType="1"/>
          </p:cNvCxnSpPr>
          <p:nvPr/>
        </p:nvCxnSpPr>
        <p:spPr bwMode="auto">
          <a:xfrm>
            <a:off x="1676400" y="2552343"/>
            <a:ext cx="0" cy="1029057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/>
          <p:nvPr/>
        </p:nvCxnSpPr>
        <p:spPr>
          <a:xfrm flipV="1">
            <a:off x="5213105" y="2338253"/>
            <a:ext cx="1644895" cy="222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858000" y="1200150"/>
            <a:ext cx="1051974" cy="1138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838948" y="2210707"/>
            <a:ext cx="1100678" cy="146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58000" y="2357438"/>
            <a:ext cx="914400" cy="78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486400" y="4648199"/>
            <a:ext cx="1664677" cy="1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/>
          <p:nvPr/>
        </p:nvCxnSpPr>
        <p:spPr>
          <a:xfrm>
            <a:off x="865870" y="1373508"/>
            <a:ext cx="731226" cy="64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712862" y="1338649"/>
            <a:ext cx="791307" cy="681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654591" y="1338649"/>
            <a:ext cx="0" cy="681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2057401" y="3800474"/>
            <a:ext cx="533400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Connector 85"/>
          <p:cNvCxnSpPr/>
          <p:nvPr/>
        </p:nvCxnSpPr>
        <p:spPr>
          <a:xfrm flipH="1">
            <a:off x="2057400" y="5562600"/>
            <a:ext cx="533400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endCxn id="81" idx="6"/>
          </p:cNvCxnSpPr>
          <p:nvPr/>
        </p:nvCxnSpPr>
        <p:spPr>
          <a:xfrm flipH="1">
            <a:off x="2373923" y="4652560"/>
            <a:ext cx="1664677" cy="1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0" name="Straight Connector 17"/>
          <p:cNvCxnSpPr>
            <a:cxnSpLocks noChangeShapeType="1"/>
          </p:cNvCxnSpPr>
          <p:nvPr/>
        </p:nvCxnSpPr>
        <p:spPr bwMode="auto">
          <a:xfrm flipH="1">
            <a:off x="4730262" y="641350"/>
            <a:ext cx="1" cy="499745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3889131" y="381000"/>
            <a:ext cx="1688123" cy="714375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AC4D</a:t>
            </a: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737588" y="1200150"/>
            <a:ext cx="95103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teaches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886200" y="1600200"/>
            <a:ext cx="1688123" cy="952143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Social Entrepreneurship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886200" y="3058150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Autonomous</a:t>
            </a: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4724400" y="2694801"/>
            <a:ext cx="2133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Where students become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886200" y="4286786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Impact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4724400" y="3885694"/>
            <a:ext cx="2133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To drive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3886200" y="5458093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Wicked Problems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4724400" y="5077093"/>
            <a:ext cx="2133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In the context of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85800" y="3429000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Sketching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85800" y="4295507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Roadmaps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85800" y="5209907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Theory of Change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83" name="Straight Connector 17"/>
          <p:cNvCxnSpPr>
            <a:cxnSpLocks noChangeShapeType="1"/>
          </p:cNvCxnSpPr>
          <p:nvPr/>
        </p:nvCxnSpPr>
        <p:spPr bwMode="auto">
          <a:xfrm>
            <a:off x="2590802" y="3800474"/>
            <a:ext cx="0" cy="1762126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Text Box 17"/>
          <p:cNvSpPr txBox="1">
            <a:spLocks noChangeArrowheads="1"/>
          </p:cNvSpPr>
          <p:nvPr/>
        </p:nvSpPr>
        <p:spPr bwMode="auto">
          <a:xfrm>
            <a:off x="2669931" y="4423586"/>
            <a:ext cx="136866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Using methods like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1764150" y="2819400"/>
            <a:ext cx="136866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Which require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38200" y="1981200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Confidence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1219200" y="1600200"/>
            <a:ext cx="136866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Built through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13325" y="713189"/>
            <a:ext cx="770619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Beer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295400" y="733693"/>
            <a:ext cx="770619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Fun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2201181" y="733693"/>
            <a:ext cx="770619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Sarcasm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095565" y="4315093"/>
            <a:ext cx="1688123" cy="71410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Behavior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5641731" y="4419600"/>
            <a:ext cx="136866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Based on changing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7467600" y="770636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Visual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Design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7467600" y="1753507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Project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Mgmt</a:t>
            </a: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7452774" y="2743200"/>
            <a:ext cx="914400" cy="914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Strategy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10" name="Text Box 17"/>
          <p:cNvSpPr txBox="1">
            <a:spLocks noChangeArrowheads="1"/>
          </p:cNvSpPr>
          <p:nvPr/>
        </p:nvSpPr>
        <p:spPr bwMode="auto">
          <a:xfrm rot="18329936">
            <a:off x="5264749" y="3191203"/>
            <a:ext cx="204012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Using competencies like</a:t>
            </a:r>
            <a:endParaRPr lang="en-US" sz="1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5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3325" y="381000"/>
            <a:ext cx="8370363" cy="5791200"/>
            <a:chOff x="413325" y="381000"/>
            <a:chExt cx="8370363" cy="57912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213105" y="2338253"/>
              <a:ext cx="1644895" cy="2223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858000" y="1200150"/>
              <a:ext cx="1051974" cy="1138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838948" y="2210707"/>
              <a:ext cx="1100678" cy="146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858000" y="2357438"/>
              <a:ext cx="914400" cy="782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486400" y="4648199"/>
              <a:ext cx="1664677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865870" y="1373508"/>
              <a:ext cx="731226" cy="648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712862" y="1338649"/>
              <a:ext cx="791307" cy="6819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654591" y="1338649"/>
              <a:ext cx="0" cy="6819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2057401" y="3800474"/>
              <a:ext cx="533400" cy="0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>
            <a:xfrm flipH="1">
              <a:off x="2057400" y="5562600"/>
              <a:ext cx="533400" cy="0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Connector 4"/>
            <p:cNvCxnSpPr>
              <a:endCxn id="81" idx="6"/>
            </p:cNvCxnSpPr>
            <p:nvPr/>
          </p:nvCxnSpPr>
          <p:spPr>
            <a:xfrm flipH="1">
              <a:off x="2373923" y="4652560"/>
              <a:ext cx="1664677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0" name="Straight Connector 17"/>
            <p:cNvCxnSpPr>
              <a:cxnSpLocks noChangeShapeType="1"/>
            </p:cNvCxnSpPr>
            <p:nvPr/>
          </p:nvCxnSpPr>
          <p:spPr bwMode="auto">
            <a:xfrm flipH="1">
              <a:off x="4730262" y="641350"/>
              <a:ext cx="1" cy="4997450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Oval 5"/>
            <p:cNvSpPr/>
            <p:nvPr/>
          </p:nvSpPr>
          <p:spPr bwMode="auto">
            <a:xfrm>
              <a:off x="3889131" y="381000"/>
              <a:ext cx="1688123" cy="714375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AC4D</a:t>
              </a: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737588" y="1200150"/>
              <a:ext cx="95103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teaches</a:t>
              </a:r>
              <a:endParaRPr lang="en-US" sz="1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886200" y="1600200"/>
              <a:ext cx="1688123" cy="952143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Social Entrepreneurship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886200" y="3058150"/>
              <a:ext cx="1688123" cy="714107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Autonomous</a:t>
              </a: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72" name="Text Box 17"/>
            <p:cNvSpPr txBox="1">
              <a:spLocks noChangeArrowheads="1"/>
            </p:cNvSpPr>
            <p:nvPr/>
          </p:nvSpPr>
          <p:spPr bwMode="auto">
            <a:xfrm>
              <a:off x="4724400" y="2694801"/>
              <a:ext cx="2133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Where students become</a:t>
              </a:r>
              <a:endParaRPr lang="en-US" sz="1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3886200" y="4286786"/>
              <a:ext cx="1688123" cy="714107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Impact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76" name="Text Box 17"/>
            <p:cNvSpPr txBox="1">
              <a:spLocks noChangeArrowheads="1"/>
            </p:cNvSpPr>
            <p:nvPr/>
          </p:nvSpPr>
          <p:spPr bwMode="auto">
            <a:xfrm>
              <a:off x="4724400" y="3885694"/>
              <a:ext cx="2133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To drive</a:t>
              </a:r>
              <a:endParaRPr lang="en-US" sz="1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886200" y="5458093"/>
              <a:ext cx="1688123" cy="714107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Wicked Problems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79" name="Text Box 17"/>
            <p:cNvSpPr txBox="1">
              <a:spLocks noChangeArrowheads="1"/>
            </p:cNvSpPr>
            <p:nvPr/>
          </p:nvSpPr>
          <p:spPr bwMode="auto">
            <a:xfrm>
              <a:off x="4724400" y="5077093"/>
              <a:ext cx="2133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In the context of</a:t>
              </a:r>
              <a:endParaRPr lang="en-US" sz="1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85800" y="3429000"/>
              <a:ext cx="1688123" cy="714107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Sketching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685800" y="4295507"/>
              <a:ext cx="1688123" cy="714107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Roadmaps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85800" y="5209907"/>
              <a:ext cx="1688123" cy="714107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Theory of Change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cxnSp>
          <p:nvCxnSpPr>
            <p:cNvPr id="83" name="Straight Connector 17"/>
            <p:cNvCxnSpPr>
              <a:cxnSpLocks noChangeShapeType="1"/>
            </p:cNvCxnSpPr>
            <p:nvPr/>
          </p:nvCxnSpPr>
          <p:spPr bwMode="auto">
            <a:xfrm>
              <a:off x="2590802" y="3800474"/>
              <a:ext cx="0" cy="1762126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Text Box 17"/>
            <p:cNvSpPr txBox="1">
              <a:spLocks noChangeArrowheads="1"/>
            </p:cNvSpPr>
            <p:nvPr/>
          </p:nvSpPr>
          <p:spPr bwMode="auto">
            <a:xfrm>
              <a:off x="2669931" y="4423586"/>
              <a:ext cx="1368669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Using methods like</a:t>
              </a:r>
              <a:endParaRPr lang="en-US" sz="1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" y="3276600"/>
              <a:ext cx="2362200" cy="2819400"/>
            </a:xfrm>
            <a:prstGeom prst="rect">
              <a:avLst/>
            </a:prstGeom>
            <a:noFill/>
            <a:ln w="12700">
              <a:solidFill>
                <a:srgbClr val="5FB5C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8" name="Text Box 17"/>
            <p:cNvSpPr txBox="1">
              <a:spLocks noChangeArrowheads="1"/>
            </p:cNvSpPr>
            <p:nvPr/>
          </p:nvSpPr>
          <p:spPr bwMode="auto">
            <a:xfrm>
              <a:off x="1764150" y="2819400"/>
              <a:ext cx="1368669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Which require</a:t>
              </a:r>
              <a:endParaRPr lang="en-US" sz="1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cxnSp>
          <p:nvCxnSpPr>
            <p:cNvPr id="89" name="Straight Connector 17"/>
            <p:cNvCxnSpPr>
              <a:cxnSpLocks noChangeShapeType="1"/>
            </p:cNvCxnSpPr>
            <p:nvPr/>
          </p:nvCxnSpPr>
          <p:spPr bwMode="auto">
            <a:xfrm>
              <a:off x="1676400" y="2552343"/>
              <a:ext cx="0" cy="724257"/>
            </a:xfrm>
            <a:prstGeom prst="line">
              <a:avLst/>
            </a:prstGeom>
            <a:noFill/>
            <a:ln w="12700">
              <a:solidFill>
                <a:srgbClr val="5FB5CD"/>
              </a:solidFill>
              <a:prstDash val="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0" name="Oval 89"/>
            <p:cNvSpPr/>
            <p:nvPr/>
          </p:nvSpPr>
          <p:spPr bwMode="auto">
            <a:xfrm>
              <a:off x="838200" y="1981200"/>
              <a:ext cx="1688123" cy="714107"/>
            </a:xfrm>
            <a:prstGeom prst="ellipse">
              <a:avLst/>
            </a:prstGeom>
            <a:solidFill>
              <a:srgbClr val="5FB5C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Confidence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91" name="Text Box 17"/>
            <p:cNvSpPr txBox="1">
              <a:spLocks noChangeArrowheads="1"/>
            </p:cNvSpPr>
            <p:nvPr/>
          </p:nvSpPr>
          <p:spPr bwMode="auto">
            <a:xfrm>
              <a:off x="1219200" y="1600200"/>
              <a:ext cx="1368669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 Built through</a:t>
              </a:r>
              <a:endParaRPr lang="en-US" sz="1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413325" y="713189"/>
              <a:ext cx="770619" cy="714107"/>
            </a:xfrm>
            <a:prstGeom prst="ellipse">
              <a:avLst/>
            </a:prstGeom>
            <a:solidFill>
              <a:srgbClr val="D3EBF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Beer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1295400" y="733693"/>
              <a:ext cx="770619" cy="714107"/>
            </a:xfrm>
            <a:prstGeom prst="ellipse">
              <a:avLst/>
            </a:prstGeom>
            <a:solidFill>
              <a:srgbClr val="D3EBF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Fun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2201181" y="733693"/>
              <a:ext cx="770619" cy="714107"/>
            </a:xfrm>
            <a:prstGeom prst="ellipse">
              <a:avLst/>
            </a:prstGeom>
            <a:solidFill>
              <a:srgbClr val="D3EBF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Sarcasm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095565" y="4315093"/>
              <a:ext cx="1688123" cy="714107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Behavior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98" name="Text Box 17"/>
            <p:cNvSpPr txBox="1">
              <a:spLocks noChangeArrowheads="1"/>
            </p:cNvSpPr>
            <p:nvPr/>
          </p:nvSpPr>
          <p:spPr bwMode="auto">
            <a:xfrm>
              <a:off x="5641731" y="4419600"/>
              <a:ext cx="1368669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Based on changing</a:t>
              </a:r>
              <a:endParaRPr lang="en-US" sz="1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467600" y="770636"/>
              <a:ext cx="914400" cy="914400"/>
            </a:xfrm>
            <a:prstGeom prst="ellipse">
              <a:avLst/>
            </a:prstGeom>
            <a:solidFill>
              <a:srgbClr val="D3EBF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Visual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Design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467600" y="1753507"/>
              <a:ext cx="914400" cy="914400"/>
            </a:xfrm>
            <a:prstGeom prst="ellipse">
              <a:avLst/>
            </a:prstGeom>
            <a:solidFill>
              <a:srgbClr val="D3EBF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Project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err="1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Mgmt</a:t>
              </a:r>
              <a:endParaRPr lang="en-US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452774" y="2743200"/>
              <a:ext cx="914400" cy="914400"/>
            </a:xfrm>
            <a:prstGeom prst="ellipse">
              <a:avLst/>
            </a:prstGeom>
            <a:solidFill>
              <a:srgbClr val="D3EBF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r>
                <a:rPr lang="en-US" sz="11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Strategy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/>
              </a:pPr>
              <a:endPara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  <p:sp>
          <p:nvSpPr>
            <p:cNvPr id="110" name="Text Box 17"/>
            <p:cNvSpPr txBox="1">
              <a:spLocks noChangeArrowheads="1"/>
            </p:cNvSpPr>
            <p:nvPr/>
          </p:nvSpPr>
          <p:spPr bwMode="auto">
            <a:xfrm rot="18329936">
              <a:off x="5264749" y="3191203"/>
              <a:ext cx="2040121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BentonSansF Book" pitchFamily="50" charset="0"/>
                </a:rPr>
                <a:t>Using competencies like</a:t>
              </a:r>
              <a:endParaRPr lang="en-US" sz="1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41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Concept Map, Recap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representation </a:t>
            </a:r>
            <a:r>
              <a:rPr lang="en-US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a </a:t>
            </a:r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 that sacrifices </a:t>
            </a:r>
            <a:r>
              <a:rPr lang="en-US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accuracy for </a:t>
            </a:r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comprehensibility; a tool for sensemaking.</a:t>
            </a:r>
            <a:endParaRPr lang="en-US" sz="36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36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961144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CONCEPT MAP/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Visualizes both the forest and the trees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Rarely has a “beginning” and “end”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Helps people find their way </a:t>
            </a:r>
            <a:endParaRPr lang="en-US" sz="1400" dirty="0" smtClean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Provides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direction and instruction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Forces selectivity, abstraction, prioritization and hierarchy </a:t>
            </a:r>
            <a:endParaRPr lang="en-US" sz="1400" dirty="0" smtClean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visual (a tool for perception)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semantic (a tool for cognition)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Represents the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user’s mental model of a how a system might work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 also represent the designer’s manifest model of how a system might appear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14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14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482" y="2971800"/>
            <a:ext cx="426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TO MAKE IT/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 a matrix showing the relations of terms </a:t>
            </a:r>
            <a:endParaRPr lang="en-US" sz="1400" dirty="0" smtClean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the main branches of the </a:t>
            </a: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map</a:t>
            </a:r>
            <a:endParaRPr lang="en-US" sz="14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Fill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the rest of the </a:t>
            </a: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structure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Enhance with visual design</a:t>
            </a:r>
            <a:endParaRPr lang="en-US" sz="14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14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78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Concept Map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representation </a:t>
            </a:r>
            <a:r>
              <a:rPr lang="en-US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a </a:t>
            </a:r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 that sacrifices </a:t>
            </a:r>
            <a:r>
              <a:rPr lang="en-US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accuracy for </a:t>
            </a:r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comprehensibility; a tool for sensemaking.</a:t>
            </a:r>
            <a:endParaRPr lang="en-US" sz="36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36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961144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CONCEPT MAP/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Visualizes both the forest and the trees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Rarely has a “beginning” and “end”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Helps people find their way </a:t>
            </a:r>
            <a:endParaRPr lang="en-US" sz="1400" dirty="0" smtClean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Provides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direction and instruction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Forces selectivity, abstraction, prioritization and hierarchy </a:t>
            </a:r>
            <a:endParaRPr lang="en-US" sz="1400" dirty="0" smtClean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visual (a tool for perception)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semantic (a tool for cognition)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Represents the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user’s mental model of a how a system might work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 also represent the designer’s manifest model of how a system might appear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14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14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12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Concept Map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We’ll use a concept map to understand the organization and boundaries of a complex system. </a:t>
            </a:r>
            <a:endParaRPr lang="en-US" sz="36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961144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Think of it as a translation between words and visuals – a way of jumping from a set of written requirements to an initial design schema. </a:t>
            </a:r>
            <a:endParaRPr lang="en-US" sz="14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64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3" name="Straight Connector 33"/>
          <p:cNvCxnSpPr>
            <a:cxnSpLocks noChangeShapeType="1"/>
          </p:cNvCxnSpPr>
          <p:nvPr/>
        </p:nvCxnSpPr>
        <p:spPr bwMode="auto">
          <a:xfrm rot="10800000" flipV="1">
            <a:off x="2344617" y="1601791"/>
            <a:ext cx="3736731" cy="112553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4" name="Straight Connector 36"/>
          <p:cNvCxnSpPr>
            <a:cxnSpLocks noChangeShapeType="1"/>
          </p:cNvCxnSpPr>
          <p:nvPr/>
        </p:nvCxnSpPr>
        <p:spPr bwMode="auto">
          <a:xfrm rot="10800000" flipV="1">
            <a:off x="-685799" y="2801938"/>
            <a:ext cx="3242897" cy="95726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5" name="Straight Connector 38"/>
          <p:cNvCxnSpPr>
            <a:cxnSpLocks noChangeShapeType="1"/>
          </p:cNvCxnSpPr>
          <p:nvPr/>
        </p:nvCxnSpPr>
        <p:spPr bwMode="auto">
          <a:xfrm rot="10800000" flipV="1">
            <a:off x="653562" y="3484564"/>
            <a:ext cx="1740877" cy="52863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6" name="Straight Connector 40"/>
          <p:cNvCxnSpPr>
            <a:cxnSpLocks noChangeShapeType="1"/>
          </p:cNvCxnSpPr>
          <p:nvPr/>
        </p:nvCxnSpPr>
        <p:spPr bwMode="auto">
          <a:xfrm rot="10800000">
            <a:off x="2387113" y="3484563"/>
            <a:ext cx="1630973" cy="50165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7" name="Straight Connector 42"/>
          <p:cNvCxnSpPr>
            <a:cxnSpLocks noChangeShapeType="1"/>
          </p:cNvCxnSpPr>
          <p:nvPr/>
        </p:nvCxnSpPr>
        <p:spPr bwMode="auto">
          <a:xfrm rot="10800000">
            <a:off x="2552701" y="2786066"/>
            <a:ext cx="3212123" cy="100488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5292969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Innings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48139" name="Straight Connector 45"/>
          <p:cNvCxnSpPr>
            <a:cxnSpLocks noChangeShapeType="1"/>
          </p:cNvCxnSpPr>
          <p:nvPr/>
        </p:nvCxnSpPr>
        <p:spPr bwMode="auto">
          <a:xfrm rot="5400000">
            <a:off x="2082801" y="3174270"/>
            <a:ext cx="615950" cy="146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1547446" y="2362203"/>
            <a:ext cx="1688123" cy="779463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2-Team Sport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48141" name="Straight Connector 49"/>
          <p:cNvCxnSpPr>
            <a:cxnSpLocks noChangeShapeType="1"/>
          </p:cNvCxnSpPr>
          <p:nvPr/>
        </p:nvCxnSpPr>
        <p:spPr bwMode="auto">
          <a:xfrm>
            <a:off x="6245471" y="1684340"/>
            <a:ext cx="3144715" cy="66992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Straight Connector 53"/>
          <p:cNvCxnSpPr>
            <a:cxnSpLocks noChangeShapeType="1"/>
            <a:stCxn id="24" idx="0"/>
          </p:cNvCxnSpPr>
          <p:nvPr/>
        </p:nvCxnSpPr>
        <p:spPr bwMode="auto">
          <a:xfrm rot="5400000" flipH="1" flipV="1">
            <a:off x="3524677" y="4633363"/>
            <a:ext cx="1169988" cy="2491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Straight Connector 56"/>
          <p:cNvCxnSpPr>
            <a:cxnSpLocks noChangeShapeType="1"/>
          </p:cNvCxnSpPr>
          <p:nvPr/>
        </p:nvCxnSpPr>
        <p:spPr bwMode="auto">
          <a:xfrm rot="5400000" flipH="1" flipV="1">
            <a:off x="3064731" y="4291258"/>
            <a:ext cx="1241425" cy="84406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Straight Connector 59"/>
          <p:cNvCxnSpPr>
            <a:cxnSpLocks noChangeShapeType="1"/>
          </p:cNvCxnSpPr>
          <p:nvPr/>
        </p:nvCxnSpPr>
        <p:spPr bwMode="auto">
          <a:xfrm flipV="1">
            <a:off x="2426677" y="4046541"/>
            <a:ext cx="1667608" cy="131762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Straight Connector 62"/>
          <p:cNvCxnSpPr>
            <a:cxnSpLocks noChangeShapeType="1"/>
          </p:cNvCxnSpPr>
          <p:nvPr/>
        </p:nvCxnSpPr>
        <p:spPr bwMode="auto">
          <a:xfrm rot="16200000" flipV="1">
            <a:off x="3988777" y="4225559"/>
            <a:ext cx="1257300" cy="10199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Straight Connector 67"/>
          <p:cNvCxnSpPr>
            <a:cxnSpLocks noChangeShapeType="1"/>
          </p:cNvCxnSpPr>
          <p:nvPr/>
        </p:nvCxnSpPr>
        <p:spPr bwMode="auto">
          <a:xfrm rot="10800000">
            <a:off x="4135315" y="4038603"/>
            <a:ext cx="1765789" cy="1287463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3174023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Defensive Team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72101" y="1200153"/>
            <a:ext cx="1688123" cy="779463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Baseball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48149" name="Straight Connector 70"/>
          <p:cNvCxnSpPr>
            <a:cxnSpLocks noChangeShapeType="1"/>
          </p:cNvCxnSpPr>
          <p:nvPr/>
        </p:nvCxnSpPr>
        <p:spPr bwMode="auto">
          <a:xfrm rot="5400000" flipH="1" flipV="1">
            <a:off x="-332030" y="4161083"/>
            <a:ext cx="1241425" cy="84406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Straight Connector 71"/>
          <p:cNvCxnSpPr>
            <a:cxnSpLocks noChangeShapeType="1"/>
          </p:cNvCxnSpPr>
          <p:nvPr/>
        </p:nvCxnSpPr>
        <p:spPr bwMode="auto">
          <a:xfrm rot="16200000" flipV="1">
            <a:off x="243011" y="4445978"/>
            <a:ext cx="1377950" cy="442546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Straight Connector 76"/>
          <p:cNvCxnSpPr>
            <a:cxnSpLocks noChangeShapeType="1"/>
          </p:cNvCxnSpPr>
          <p:nvPr/>
        </p:nvCxnSpPr>
        <p:spPr bwMode="auto">
          <a:xfrm rot="5400000">
            <a:off x="2481629" y="6109921"/>
            <a:ext cx="1466850" cy="293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Straight Connector 78"/>
          <p:cNvCxnSpPr>
            <a:cxnSpLocks noChangeShapeType="1"/>
          </p:cNvCxnSpPr>
          <p:nvPr/>
        </p:nvCxnSpPr>
        <p:spPr bwMode="auto">
          <a:xfrm rot="5400000">
            <a:off x="4296508" y="6109189"/>
            <a:ext cx="1466850" cy="3077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3" name="Straight Connector 79"/>
          <p:cNvCxnSpPr>
            <a:cxnSpLocks noChangeShapeType="1"/>
          </p:cNvCxnSpPr>
          <p:nvPr/>
        </p:nvCxnSpPr>
        <p:spPr bwMode="auto">
          <a:xfrm rot="5400000">
            <a:off x="5091479" y="6109921"/>
            <a:ext cx="1466850" cy="293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4" name="Straight Connector 80"/>
          <p:cNvCxnSpPr>
            <a:cxnSpLocks noChangeShapeType="1"/>
          </p:cNvCxnSpPr>
          <p:nvPr/>
        </p:nvCxnSpPr>
        <p:spPr bwMode="auto">
          <a:xfrm>
            <a:off x="6034454" y="5356225"/>
            <a:ext cx="1195754" cy="158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5" name="Straight Connector 84"/>
          <p:cNvCxnSpPr>
            <a:cxnSpLocks noChangeShapeType="1"/>
          </p:cNvCxnSpPr>
          <p:nvPr/>
        </p:nvCxnSpPr>
        <p:spPr bwMode="auto">
          <a:xfrm rot="5400000" flipH="1" flipV="1">
            <a:off x="6942993" y="4225560"/>
            <a:ext cx="1447800" cy="8294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6" name="Straight Connector 88"/>
          <p:cNvCxnSpPr>
            <a:cxnSpLocks noChangeShapeType="1"/>
          </p:cNvCxnSpPr>
          <p:nvPr/>
        </p:nvCxnSpPr>
        <p:spPr bwMode="auto">
          <a:xfrm rot="5400000" flipH="1" flipV="1">
            <a:off x="7506189" y="4731852"/>
            <a:ext cx="1168400" cy="2637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7209692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Infield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8731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Runner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932843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Catcher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794490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Left Fielder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794490" y="5529263"/>
            <a:ext cx="844062" cy="260350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Right Fielder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75184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Short Stop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624755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1</a:t>
            </a:r>
            <a:r>
              <a:rPr lang="en-US" sz="8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st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Baseman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24755" y="5532438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2</a:t>
            </a:r>
            <a:r>
              <a:rPr lang="en-US" sz="8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nd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Baseman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24755" y="5851525"/>
            <a:ext cx="844062" cy="260350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3</a:t>
            </a:r>
            <a:r>
              <a:rPr lang="en-US" sz="8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rd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Baseman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558204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Pitcher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737838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Mound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61031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Home Plate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94490" y="5772950"/>
            <a:ext cx="844062" cy="411153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7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Center Fielder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-114300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Offensive Team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 rot="20690590">
            <a:off x="2746132" y="1901828"/>
            <a:ext cx="279302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is a</a:t>
            </a: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 rot="677506">
            <a:off x="6768612" y="1809753"/>
            <a:ext cx="2794488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is played on a</a:t>
            </a:r>
          </a:p>
        </p:txBody>
      </p:sp>
      <p:sp>
        <p:nvSpPr>
          <p:cNvPr id="92" name="Text Box 17"/>
          <p:cNvSpPr txBox="1">
            <a:spLocks noChangeArrowheads="1"/>
          </p:cNvSpPr>
          <p:nvPr/>
        </p:nvSpPr>
        <p:spPr bwMode="auto">
          <a:xfrm rot="946494">
            <a:off x="2948355" y="3101978"/>
            <a:ext cx="279302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played in nine sections called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 rot="5400000">
            <a:off x="1982604" y="3303996"/>
            <a:ext cx="103028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played by</a:t>
            </a:r>
          </a:p>
        </p:txBody>
      </p:sp>
      <p:sp>
        <p:nvSpPr>
          <p:cNvPr id="95" name="Text Box 17"/>
          <p:cNvSpPr txBox="1">
            <a:spLocks noChangeArrowheads="1"/>
          </p:cNvSpPr>
          <p:nvPr/>
        </p:nvSpPr>
        <p:spPr bwMode="auto">
          <a:xfrm rot="20622119">
            <a:off x="164123" y="2989414"/>
            <a:ext cx="9510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supervised by</a:t>
            </a:r>
          </a:p>
        </p:txBody>
      </p:sp>
      <p:sp>
        <p:nvSpPr>
          <p:cNvPr id="96" name="Text Box 17"/>
          <p:cNvSpPr txBox="1">
            <a:spLocks noChangeArrowheads="1"/>
          </p:cNvSpPr>
          <p:nvPr/>
        </p:nvSpPr>
        <p:spPr bwMode="auto">
          <a:xfrm rot="5400000">
            <a:off x="243134" y="4552565"/>
            <a:ext cx="10318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consists of</a:t>
            </a:r>
          </a:p>
        </p:txBody>
      </p:sp>
      <p:sp>
        <p:nvSpPr>
          <p:cNvPr id="97" name="Text Box 17"/>
          <p:cNvSpPr txBox="1">
            <a:spLocks noChangeArrowheads="1"/>
          </p:cNvSpPr>
          <p:nvPr/>
        </p:nvSpPr>
        <p:spPr bwMode="auto">
          <a:xfrm rot="5400000">
            <a:off x="3697106" y="4537484"/>
            <a:ext cx="10302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consists of</a:t>
            </a:r>
          </a:p>
        </p:txBody>
      </p:sp>
      <p:sp>
        <p:nvSpPr>
          <p:cNvPr id="99" name="Text Box 17"/>
          <p:cNvSpPr txBox="1">
            <a:spLocks noChangeArrowheads="1"/>
          </p:cNvSpPr>
          <p:nvPr/>
        </p:nvSpPr>
        <p:spPr bwMode="auto">
          <a:xfrm rot="5400000">
            <a:off x="5406477" y="6099584"/>
            <a:ext cx="10302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throws</a:t>
            </a: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6107723" y="5329238"/>
            <a:ext cx="951035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stands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5448" y="384048"/>
            <a:ext cx="517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Example…</a:t>
            </a:r>
            <a:endParaRPr lang="en-US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40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13" grpId="0" animBg="1"/>
      <p:bldP spid="90" grpId="0"/>
      <p:bldP spid="91" grpId="0"/>
      <p:bldP spid="92" grpId="0"/>
      <p:bldP spid="94" grpId="0"/>
      <p:bldP spid="95" grpId="0"/>
      <p:bldP spid="96" grpId="0"/>
      <p:bldP spid="97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3" name="Straight Connector 33"/>
          <p:cNvCxnSpPr>
            <a:cxnSpLocks noChangeShapeType="1"/>
          </p:cNvCxnSpPr>
          <p:nvPr/>
        </p:nvCxnSpPr>
        <p:spPr bwMode="auto">
          <a:xfrm rot="10800000" flipV="1">
            <a:off x="2344617" y="1601791"/>
            <a:ext cx="3736731" cy="112553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4" name="Straight Connector 36"/>
          <p:cNvCxnSpPr>
            <a:cxnSpLocks noChangeShapeType="1"/>
          </p:cNvCxnSpPr>
          <p:nvPr/>
        </p:nvCxnSpPr>
        <p:spPr bwMode="auto">
          <a:xfrm rot="10800000" flipV="1">
            <a:off x="-685799" y="2801938"/>
            <a:ext cx="3242897" cy="95726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5" name="Straight Connector 38"/>
          <p:cNvCxnSpPr>
            <a:cxnSpLocks noChangeShapeType="1"/>
          </p:cNvCxnSpPr>
          <p:nvPr/>
        </p:nvCxnSpPr>
        <p:spPr bwMode="auto">
          <a:xfrm rot="10800000" flipV="1">
            <a:off x="653562" y="3484564"/>
            <a:ext cx="1740877" cy="52863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6" name="Straight Connector 40"/>
          <p:cNvCxnSpPr>
            <a:cxnSpLocks noChangeShapeType="1"/>
          </p:cNvCxnSpPr>
          <p:nvPr/>
        </p:nvCxnSpPr>
        <p:spPr bwMode="auto">
          <a:xfrm rot="10800000">
            <a:off x="2387113" y="3484563"/>
            <a:ext cx="1630973" cy="50165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7" name="Straight Connector 42"/>
          <p:cNvCxnSpPr>
            <a:cxnSpLocks noChangeShapeType="1"/>
          </p:cNvCxnSpPr>
          <p:nvPr/>
        </p:nvCxnSpPr>
        <p:spPr bwMode="auto">
          <a:xfrm rot="10800000">
            <a:off x="2552701" y="2786066"/>
            <a:ext cx="3212123" cy="100488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5292969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Innings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48139" name="Straight Connector 45"/>
          <p:cNvCxnSpPr>
            <a:cxnSpLocks noChangeShapeType="1"/>
          </p:cNvCxnSpPr>
          <p:nvPr/>
        </p:nvCxnSpPr>
        <p:spPr bwMode="auto">
          <a:xfrm rot="5400000">
            <a:off x="2082801" y="3174270"/>
            <a:ext cx="615950" cy="146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1547446" y="2362203"/>
            <a:ext cx="1688123" cy="779463"/>
          </a:xfrm>
          <a:prstGeom prst="ellipse">
            <a:avLst/>
          </a:prstGeom>
          <a:solidFill>
            <a:srgbClr val="F6BB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2-Team Sport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48141" name="Straight Connector 49"/>
          <p:cNvCxnSpPr>
            <a:cxnSpLocks noChangeShapeType="1"/>
          </p:cNvCxnSpPr>
          <p:nvPr/>
        </p:nvCxnSpPr>
        <p:spPr bwMode="auto">
          <a:xfrm>
            <a:off x="6245471" y="1684340"/>
            <a:ext cx="3144715" cy="66992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Straight Connector 53"/>
          <p:cNvCxnSpPr>
            <a:cxnSpLocks noChangeShapeType="1"/>
            <a:stCxn id="24" idx="0"/>
          </p:cNvCxnSpPr>
          <p:nvPr/>
        </p:nvCxnSpPr>
        <p:spPr bwMode="auto">
          <a:xfrm rot="5400000" flipH="1" flipV="1">
            <a:off x="3524677" y="4633363"/>
            <a:ext cx="1169988" cy="2491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Straight Connector 56"/>
          <p:cNvCxnSpPr>
            <a:cxnSpLocks noChangeShapeType="1"/>
          </p:cNvCxnSpPr>
          <p:nvPr/>
        </p:nvCxnSpPr>
        <p:spPr bwMode="auto">
          <a:xfrm rot="5400000" flipH="1" flipV="1">
            <a:off x="3064731" y="4291258"/>
            <a:ext cx="1241425" cy="84406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Straight Connector 59"/>
          <p:cNvCxnSpPr>
            <a:cxnSpLocks noChangeShapeType="1"/>
          </p:cNvCxnSpPr>
          <p:nvPr/>
        </p:nvCxnSpPr>
        <p:spPr bwMode="auto">
          <a:xfrm flipV="1">
            <a:off x="2426677" y="4046541"/>
            <a:ext cx="1667608" cy="131762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Straight Connector 62"/>
          <p:cNvCxnSpPr>
            <a:cxnSpLocks noChangeShapeType="1"/>
          </p:cNvCxnSpPr>
          <p:nvPr/>
        </p:nvCxnSpPr>
        <p:spPr bwMode="auto">
          <a:xfrm rot="16200000" flipV="1">
            <a:off x="3988777" y="4225559"/>
            <a:ext cx="1257300" cy="10199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Straight Connector 67"/>
          <p:cNvCxnSpPr>
            <a:cxnSpLocks noChangeShapeType="1"/>
          </p:cNvCxnSpPr>
          <p:nvPr/>
        </p:nvCxnSpPr>
        <p:spPr bwMode="auto">
          <a:xfrm rot="10800000">
            <a:off x="4135315" y="4038603"/>
            <a:ext cx="1765789" cy="1287463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3174023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Defensive Team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72101" y="1200153"/>
            <a:ext cx="1688123" cy="779463"/>
          </a:xfrm>
          <a:prstGeom prst="ellipse">
            <a:avLst/>
          </a:prstGeom>
          <a:solidFill>
            <a:srgbClr val="F6BB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Baseball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48149" name="Straight Connector 70"/>
          <p:cNvCxnSpPr>
            <a:cxnSpLocks noChangeShapeType="1"/>
          </p:cNvCxnSpPr>
          <p:nvPr/>
        </p:nvCxnSpPr>
        <p:spPr bwMode="auto">
          <a:xfrm rot="5400000" flipH="1" flipV="1">
            <a:off x="-332030" y="4161083"/>
            <a:ext cx="1241425" cy="84406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Straight Connector 71"/>
          <p:cNvCxnSpPr>
            <a:cxnSpLocks noChangeShapeType="1"/>
          </p:cNvCxnSpPr>
          <p:nvPr/>
        </p:nvCxnSpPr>
        <p:spPr bwMode="auto">
          <a:xfrm rot="16200000" flipV="1">
            <a:off x="243011" y="4445978"/>
            <a:ext cx="1377950" cy="442546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Straight Connector 76"/>
          <p:cNvCxnSpPr>
            <a:cxnSpLocks noChangeShapeType="1"/>
          </p:cNvCxnSpPr>
          <p:nvPr/>
        </p:nvCxnSpPr>
        <p:spPr bwMode="auto">
          <a:xfrm rot="5400000">
            <a:off x="2481629" y="6109921"/>
            <a:ext cx="1466850" cy="293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Straight Connector 78"/>
          <p:cNvCxnSpPr>
            <a:cxnSpLocks noChangeShapeType="1"/>
          </p:cNvCxnSpPr>
          <p:nvPr/>
        </p:nvCxnSpPr>
        <p:spPr bwMode="auto">
          <a:xfrm rot="5400000">
            <a:off x="4296508" y="6109189"/>
            <a:ext cx="1466850" cy="3077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3" name="Straight Connector 79"/>
          <p:cNvCxnSpPr>
            <a:cxnSpLocks noChangeShapeType="1"/>
          </p:cNvCxnSpPr>
          <p:nvPr/>
        </p:nvCxnSpPr>
        <p:spPr bwMode="auto">
          <a:xfrm rot="5400000">
            <a:off x="5091479" y="6109921"/>
            <a:ext cx="1466850" cy="293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4" name="Straight Connector 80"/>
          <p:cNvCxnSpPr>
            <a:cxnSpLocks noChangeShapeType="1"/>
          </p:cNvCxnSpPr>
          <p:nvPr/>
        </p:nvCxnSpPr>
        <p:spPr bwMode="auto">
          <a:xfrm>
            <a:off x="6034454" y="5356225"/>
            <a:ext cx="1195754" cy="158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5" name="Straight Connector 84"/>
          <p:cNvCxnSpPr>
            <a:cxnSpLocks noChangeShapeType="1"/>
          </p:cNvCxnSpPr>
          <p:nvPr/>
        </p:nvCxnSpPr>
        <p:spPr bwMode="auto">
          <a:xfrm rot="5400000" flipH="1" flipV="1">
            <a:off x="6942993" y="4225560"/>
            <a:ext cx="1447800" cy="8294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6" name="Straight Connector 88"/>
          <p:cNvCxnSpPr>
            <a:cxnSpLocks noChangeShapeType="1"/>
          </p:cNvCxnSpPr>
          <p:nvPr/>
        </p:nvCxnSpPr>
        <p:spPr bwMode="auto">
          <a:xfrm rot="5400000" flipH="1" flipV="1">
            <a:off x="7506189" y="4731852"/>
            <a:ext cx="1168400" cy="2637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7209692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Infield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8731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Runner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932843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Catcher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794490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Left Fielder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794490" y="5529263"/>
            <a:ext cx="844062" cy="260350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Right Fielder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75184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Short Stop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624755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1</a:t>
            </a:r>
            <a:r>
              <a:rPr lang="en-US" sz="8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st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Baseman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24755" y="5532438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2</a:t>
            </a:r>
            <a:r>
              <a:rPr lang="en-US" sz="8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nd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Baseman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24755" y="5851525"/>
            <a:ext cx="844062" cy="260350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3</a:t>
            </a:r>
            <a:r>
              <a:rPr lang="en-US" sz="8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rd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Baseman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558204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Pitcher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737838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Mound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61031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Home Plate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94490" y="5772950"/>
            <a:ext cx="844062" cy="411153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7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Center Fielder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-114300" y="3557590"/>
            <a:ext cx="1688123" cy="777875"/>
          </a:xfrm>
          <a:prstGeom prst="ellipse">
            <a:avLst/>
          </a:prstGeom>
          <a:solidFill>
            <a:srgbClr val="F6BB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Offensive Team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 rot="20690590">
            <a:off x="2746132" y="1901828"/>
            <a:ext cx="279302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is a</a:t>
            </a: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 rot="677506">
            <a:off x="6768612" y="1809753"/>
            <a:ext cx="2794488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is played on a</a:t>
            </a:r>
          </a:p>
        </p:txBody>
      </p:sp>
      <p:sp>
        <p:nvSpPr>
          <p:cNvPr id="92" name="Text Box 17"/>
          <p:cNvSpPr txBox="1">
            <a:spLocks noChangeArrowheads="1"/>
          </p:cNvSpPr>
          <p:nvPr/>
        </p:nvSpPr>
        <p:spPr bwMode="auto">
          <a:xfrm rot="946494">
            <a:off x="2948355" y="3101978"/>
            <a:ext cx="279302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played in nine sections called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 rot="5400000">
            <a:off x="1982604" y="3303996"/>
            <a:ext cx="103028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played by</a:t>
            </a:r>
          </a:p>
        </p:txBody>
      </p:sp>
      <p:sp>
        <p:nvSpPr>
          <p:cNvPr id="95" name="Text Box 17"/>
          <p:cNvSpPr txBox="1">
            <a:spLocks noChangeArrowheads="1"/>
          </p:cNvSpPr>
          <p:nvPr/>
        </p:nvSpPr>
        <p:spPr bwMode="auto">
          <a:xfrm rot="20622119">
            <a:off x="164123" y="2989414"/>
            <a:ext cx="9510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supervised by</a:t>
            </a:r>
          </a:p>
        </p:txBody>
      </p:sp>
      <p:sp>
        <p:nvSpPr>
          <p:cNvPr id="96" name="Text Box 17"/>
          <p:cNvSpPr txBox="1">
            <a:spLocks noChangeArrowheads="1"/>
          </p:cNvSpPr>
          <p:nvPr/>
        </p:nvSpPr>
        <p:spPr bwMode="auto">
          <a:xfrm rot="5400000">
            <a:off x="243134" y="4552565"/>
            <a:ext cx="10318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consists of</a:t>
            </a:r>
          </a:p>
        </p:txBody>
      </p:sp>
      <p:sp>
        <p:nvSpPr>
          <p:cNvPr id="97" name="Text Box 17"/>
          <p:cNvSpPr txBox="1">
            <a:spLocks noChangeArrowheads="1"/>
          </p:cNvSpPr>
          <p:nvPr/>
        </p:nvSpPr>
        <p:spPr bwMode="auto">
          <a:xfrm rot="5400000">
            <a:off x="3697106" y="4537484"/>
            <a:ext cx="10302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consists of</a:t>
            </a:r>
          </a:p>
        </p:txBody>
      </p:sp>
      <p:sp>
        <p:nvSpPr>
          <p:cNvPr id="99" name="Text Box 17"/>
          <p:cNvSpPr txBox="1">
            <a:spLocks noChangeArrowheads="1"/>
          </p:cNvSpPr>
          <p:nvPr/>
        </p:nvSpPr>
        <p:spPr bwMode="auto">
          <a:xfrm rot="5400000">
            <a:off x="5406477" y="6099584"/>
            <a:ext cx="10302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throws</a:t>
            </a: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6107723" y="5329238"/>
            <a:ext cx="951035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stands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on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42900" y="1219200"/>
            <a:ext cx="4053254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Nodes (nouns) are main branches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5448" y="384048"/>
            <a:ext cx="517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1725560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3" name="Straight Connector 33"/>
          <p:cNvCxnSpPr>
            <a:cxnSpLocks noChangeShapeType="1"/>
          </p:cNvCxnSpPr>
          <p:nvPr/>
        </p:nvCxnSpPr>
        <p:spPr bwMode="auto">
          <a:xfrm rot="10800000" flipV="1">
            <a:off x="2344617" y="1601791"/>
            <a:ext cx="3736731" cy="112553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4" name="Straight Connector 36"/>
          <p:cNvCxnSpPr>
            <a:cxnSpLocks noChangeShapeType="1"/>
          </p:cNvCxnSpPr>
          <p:nvPr/>
        </p:nvCxnSpPr>
        <p:spPr bwMode="auto">
          <a:xfrm rot="10800000" flipV="1">
            <a:off x="-685799" y="2801938"/>
            <a:ext cx="3242897" cy="95726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5" name="Straight Connector 38"/>
          <p:cNvCxnSpPr>
            <a:cxnSpLocks noChangeShapeType="1"/>
          </p:cNvCxnSpPr>
          <p:nvPr/>
        </p:nvCxnSpPr>
        <p:spPr bwMode="auto">
          <a:xfrm rot="10800000" flipV="1">
            <a:off x="653562" y="3484564"/>
            <a:ext cx="1740877" cy="52863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6" name="Straight Connector 40"/>
          <p:cNvCxnSpPr>
            <a:cxnSpLocks noChangeShapeType="1"/>
          </p:cNvCxnSpPr>
          <p:nvPr/>
        </p:nvCxnSpPr>
        <p:spPr bwMode="auto">
          <a:xfrm rot="10800000">
            <a:off x="2387113" y="3484563"/>
            <a:ext cx="1630973" cy="50165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7" name="Straight Connector 42"/>
          <p:cNvCxnSpPr>
            <a:cxnSpLocks noChangeShapeType="1"/>
          </p:cNvCxnSpPr>
          <p:nvPr/>
        </p:nvCxnSpPr>
        <p:spPr bwMode="auto">
          <a:xfrm rot="10800000">
            <a:off x="2552701" y="2786066"/>
            <a:ext cx="3212123" cy="100488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5292969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Innings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48139" name="Straight Connector 45"/>
          <p:cNvCxnSpPr>
            <a:cxnSpLocks noChangeShapeType="1"/>
          </p:cNvCxnSpPr>
          <p:nvPr/>
        </p:nvCxnSpPr>
        <p:spPr bwMode="auto">
          <a:xfrm rot="5400000">
            <a:off x="2082801" y="3174270"/>
            <a:ext cx="615950" cy="146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1547446" y="2362203"/>
            <a:ext cx="1688123" cy="779463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2-Team Sport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48141" name="Straight Connector 49"/>
          <p:cNvCxnSpPr>
            <a:cxnSpLocks noChangeShapeType="1"/>
          </p:cNvCxnSpPr>
          <p:nvPr/>
        </p:nvCxnSpPr>
        <p:spPr bwMode="auto">
          <a:xfrm>
            <a:off x="6245471" y="1684340"/>
            <a:ext cx="3144715" cy="66992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Straight Connector 53"/>
          <p:cNvCxnSpPr>
            <a:cxnSpLocks noChangeShapeType="1"/>
            <a:stCxn id="24" idx="0"/>
          </p:cNvCxnSpPr>
          <p:nvPr/>
        </p:nvCxnSpPr>
        <p:spPr bwMode="auto">
          <a:xfrm rot="5400000" flipH="1" flipV="1">
            <a:off x="3524677" y="4633363"/>
            <a:ext cx="1169988" cy="2491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Straight Connector 56"/>
          <p:cNvCxnSpPr>
            <a:cxnSpLocks noChangeShapeType="1"/>
          </p:cNvCxnSpPr>
          <p:nvPr/>
        </p:nvCxnSpPr>
        <p:spPr bwMode="auto">
          <a:xfrm rot="5400000" flipH="1" flipV="1">
            <a:off x="3064731" y="4291258"/>
            <a:ext cx="1241425" cy="84406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Straight Connector 59"/>
          <p:cNvCxnSpPr>
            <a:cxnSpLocks noChangeShapeType="1"/>
          </p:cNvCxnSpPr>
          <p:nvPr/>
        </p:nvCxnSpPr>
        <p:spPr bwMode="auto">
          <a:xfrm flipV="1">
            <a:off x="2426677" y="4046541"/>
            <a:ext cx="1667608" cy="131762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Straight Connector 62"/>
          <p:cNvCxnSpPr>
            <a:cxnSpLocks noChangeShapeType="1"/>
          </p:cNvCxnSpPr>
          <p:nvPr/>
        </p:nvCxnSpPr>
        <p:spPr bwMode="auto">
          <a:xfrm rot="16200000" flipV="1">
            <a:off x="3988777" y="4225559"/>
            <a:ext cx="1257300" cy="10199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Straight Connector 67"/>
          <p:cNvCxnSpPr>
            <a:cxnSpLocks noChangeShapeType="1"/>
          </p:cNvCxnSpPr>
          <p:nvPr/>
        </p:nvCxnSpPr>
        <p:spPr bwMode="auto">
          <a:xfrm rot="10800000">
            <a:off x="4135315" y="4038603"/>
            <a:ext cx="1765789" cy="1287463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3174023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Defensive Team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72101" y="1200153"/>
            <a:ext cx="1688123" cy="779463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Baseball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cxnSp>
        <p:nvCxnSpPr>
          <p:cNvPr id="48149" name="Straight Connector 70"/>
          <p:cNvCxnSpPr>
            <a:cxnSpLocks noChangeShapeType="1"/>
          </p:cNvCxnSpPr>
          <p:nvPr/>
        </p:nvCxnSpPr>
        <p:spPr bwMode="auto">
          <a:xfrm rot="5400000" flipH="1" flipV="1">
            <a:off x="-332030" y="4161083"/>
            <a:ext cx="1241425" cy="844062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Straight Connector 71"/>
          <p:cNvCxnSpPr>
            <a:cxnSpLocks noChangeShapeType="1"/>
          </p:cNvCxnSpPr>
          <p:nvPr/>
        </p:nvCxnSpPr>
        <p:spPr bwMode="auto">
          <a:xfrm rot="16200000" flipV="1">
            <a:off x="243011" y="4445978"/>
            <a:ext cx="1377950" cy="442546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Straight Connector 76"/>
          <p:cNvCxnSpPr>
            <a:cxnSpLocks noChangeShapeType="1"/>
          </p:cNvCxnSpPr>
          <p:nvPr/>
        </p:nvCxnSpPr>
        <p:spPr bwMode="auto">
          <a:xfrm rot="5400000">
            <a:off x="2481629" y="6109921"/>
            <a:ext cx="1466850" cy="293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Straight Connector 78"/>
          <p:cNvCxnSpPr>
            <a:cxnSpLocks noChangeShapeType="1"/>
          </p:cNvCxnSpPr>
          <p:nvPr/>
        </p:nvCxnSpPr>
        <p:spPr bwMode="auto">
          <a:xfrm rot="5400000">
            <a:off x="4296508" y="6109189"/>
            <a:ext cx="1466850" cy="3077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3" name="Straight Connector 79"/>
          <p:cNvCxnSpPr>
            <a:cxnSpLocks noChangeShapeType="1"/>
          </p:cNvCxnSpPr>
          <p:nvPr/>
        </p:nvCxnSpPr>
        <p:spPr bwMode="auto">
          <a:xfrm rot="5400000">
            <a:off x="5091479" y="6109921"/>
            <a:ext cx="1466850" cy="293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4" name="Straight Connector 80"/>
          <p:cNvCxnSpPr>
            <a:cxnSpLocks noChangeShapeType="1"/>
          </p:cNvCxnSpPr>
          <p:nvPr/>
        </p:nvCxnSpPr>
        <p:spPr bwMode="auto">
          <a:xfrm>
            <a:off x="6034454" y="5356225"/>
            <a:ext cx="1195754" cy="158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5" name="Straight Connector 84"/>
          <p:cNvCxnSpPr>
            <a:cxnSpLocks noChangeShapeType="1"/>
          </p:cNvCxnSpPr>
          <p:nvPr/>
        </p:nvCxnSpPr>
        <p:spPr bwMode="auto">
          <a:xfrm rot="5400000" flipH="1" flipV="1">
            <a:off x="6942993" y="4225560"/>
            <a:ext cx="1447800" cy="82940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6" name="Straight Connector 88"/>
          <p:cNvCxnSpPr>
            <a:cxnSpLocks noChangeShapeType="1"/>
          </p:cNvCxnSpPr>
          <p:nvPr/>
        </p:nvCxnSpPr>
        <p:spPr bwMode="auto">
          <a:xfrm rot="5400000" flipH="1" flipV="1">
            <a:off x="7506189" y="4731852"/>
            <a:ext cx="1168400" cy="2637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7209692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Infield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8731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Runner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932843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Catcher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794490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Left Fielder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794490" y="5529263"/>
            <a:ext cx="844062" cy="260350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Right Fielder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75184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Short Stop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624755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1</a:t>
            </a:r>
            <a:r>
              <a:rPr lang="en-US" sz="8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st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Baseman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24755" y="5532438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2</a:t>
            </a:r>
            <a:r>
              <a:rPr lang="en-US" sz="8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nd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Baseman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24755" y="5851525"/>
            <a:ext cx="844062" cy="260350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3</a:t>
            </a:r>
            <a:r>
              <a:rPr lang="en-US" sz="8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rd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Baseman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558204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Pitcher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737838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Mound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61031" y="5230813"/>
            <a:ext cx="844062" cy="258762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Home Plate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94490" y="5772950"/>
            <a:ext cx="844062" cy="411153"/>
          </a:xfrm>
          <a:prstGeom prst="ellipse">
            <a:avLst/>
          </a:prstGeom>
          <a:solidFill>
            <a:srgbClr val="5FB5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7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Center Fielder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-114300" y="3557590"/>
            <a:ext cx="1688123" cy="777875"/>
          </a:xfrm>
          <a:prstGeom prst="ellipse">
            <a:avLst/>
          </a:prstGeom>
          <a:solidFill>
            <a:srgbClr val="F6BB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Offensive Team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 rot="20690590">
            <a:off x="2746132" y="1901828"/>
            <a:ext cx="279302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is a</a:t>
            </a: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 rot="677506">
            <a:off x="6768612" y="1809753"/>
            <a:ext cx="2794488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is played on a</a:t>
            </a:r>
          </a:p>
        </p:txBody>
      </p:sp>
      <p:sp>
        <p:nvSpPr>
          <p:cNvPr id="92" name="Text Box 17"/>
          <p:cNvSpPr txBox="1">
            <a:spLocks noChangeArrowheads="1"/>
          </p:cNvSpPr>
          <p:nvPr/>
        </p:nvSpPr>
        <p:spPr bwMode="auto">
          <a:xfrm rot="946494">
            <a:off x="2948355" y="3101978"/>
            <a:ext cx="279302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played in nine sections called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 rot="5400000">
            <a:off x="1982604" y="3303996"/>
            <a:ext cx="103028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played by</a:t>
            </a:r>
          </a:p>
        </p:txBody>
      </p:sp>
      <p:sp>
        <p:nvSpPr>
          <p:cNvPr id="95" name="Text Box 17"/>
          <p:cNvSpPr txBox="1">
            <a:spLocks noChangeArrowheads="1"/>
          </p:cNvSpPr>
          <p:nvPr/>
        </p:nvSpPr>
        <p:spPr bwMode="auto">
          <a:xfrm rot="20622119">
            <a:off x="164123" y="2989414"/>
            <a:ext cx="9510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supervised by</a:t>
            </a:r>
          </a:p>
        </p:txBody>
      </p:sp>
      <p:sp>
        <p:nvSpPr>
          <p:cNvPr id="96" name="Text Box 17"/>
          <p:cNvSpPr txBox="1">
            <a:spLocks noChangeArrowheads="1"/>
          </p:cNvSpPr>
          <p:nvPr/>
        </p:nvSpPr>
        <p:spPr bwMode="auto">
          <a:xfrm rot="5400000">
            <a:off x="243134" y="4552565"/>
            <a:ext cx="10318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consists of</a:t>
            </a:r>
          </a:p>
        </p:txBody>
      </p:sp>
      <p:sp>
        <p:nvSpPr>
          <p:cNvPr id="97" name="Text Box 17"/>
          <p:cNvSpPr txBox="1">
            <a:spLocks noChangeArrowheads="1"/>
          </p:cNvSpPr>
          <p:nvPr/>
        </p:nvSpPr>
        <p:spPr bwMode="auto">
          <a:xfrm rot="5400000">
            <a:off x="3697106" y="4537484"/>
            <a:ext cx="10302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consists of</a:t>
            </a:r>
          </a:p>
        </p:txBody>
      </p:sp>
      <p:sp>
        <p:nvSpPr>
          <p:cNvPr id="99" name="Text Box 17"/>
          <p:cNvSpPr txBox="1">
            <a:spLocks noChangeArrowheads="1"/>
          </p:cNvSpPr>
          <p:nvPr/>
        </p:nvSpPr>
        <p:spPr bwMode="auto">
          <a:xfrm rot="5400000">
            <a:off x="5406477" y="6099584"/>
            <a:ext cx="10302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throws</a:t>
            </a: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6107723" y="5329238"/>
            <a:ext cx="951035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stands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on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42900" y="1219200"/>
            <a:ext cx="4053254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Actions (verbs) link the nodes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3578469" y="1666877"/>
            <a:ext cx="1107831" cy="779463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</a:t>
            </a:r>
          </a:p>
        </p:txBody>
      </p:sp>
      <p:sp>
        <p:nvSpPr>
          <p:cNvPr id="54" name="Oval 53"/>
          <p:cNvSpPr/>
          <p:nvPr/>
        </p:nvSpPr>
        <p:spPr bwMode="auto">
          <a:xfrm rot="971287">
            <a:off x="3178421" y="2822578"/>
            <a:ext cx="2196611" cy="77787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</a:t>
            </a:r>
          </a:p>
        </p:txBody>
      </p:sp>
      <p:sp>
        <p:nvSpPr>
          <p:cNvPr id="55" name="Oval 54"/>
          <p:cNvSpPr/>
          <p:nvPr/>
        </p:nvSpPr>
        <p:spPr bwMode="auto">
          <a:xfrm rot="20827557">
            <a:off x="-178776" y="2844803"/>
            <a:ext cx="1628043" cy="779463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endParaRPr lang="en-US" sz="12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BentonSansF Book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ntonSansF Book" pitchFamily="50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5448" y="384048"/>
            <a:ext cx="517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3350167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338726"/>
            <a:chOff x="0" y="228600"/>
            <a:chExt cx="9144000" cy="63387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5" t="10167" r="9583" b="1333"/>
            <a:stretch/>
          </p:blipFill>
          <p:spPr bwMode="auto">
            <a:xfrm>
              <a:off x="0" y="228600"/>
              <a:ext cx="9144000" cy="6338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248400" y="381000"/>
              <a:ext cx="2819400" cy="1143000"/>
            </a:xfrm>
            <a:prstGeom prst="rect">
              <a:avLst/>
            </a:prstGeom>
            <a:solidFill>
              <a:srgbClr val="8A8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69491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8000" r="9791" b="1333"/>
          <a:stretch/>
        </p:blipFill>
        <p:spPr bwMode="auto">
          <a:xfrm>
            <a:off x="0" y="0"/>
            <a:ext cx="906402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44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s">
  <a:themeElements>
    <a:clrScheme name="AC4D">
      <a:dk1>
        <a:sysClr val="windowText" lastClr="000000"/>
      </a:dk1>
      <a:lt1>
        <a:sysClr val="window" lastClr="FFFFFF"/>
      </a:lt1>
      <a:dk2>
        <a:srgbClr val="F6BB00"/>
      </a:dk2>
      <a:lt2>
        <a:srgbClr val="B0DAE6"/>
      </a:lt2>
      <a:accent1>
        <a:srgbClr val="5FB5CD"/>
      </a:accent1>
      <a:accent2>
        <a:srgbClr val="CA2A27"/>
      </a:accent2>
      <a:accent3>
        <a:srgbClr val="C4248F"/>
      </a:accent3>
      <a:accent4>
        <a:srgbClr val="676767"/>
      </a:accent4>
      <a:accent5>
        <a:srgbClr val="9BCB3C"/>
      </a:accent5>
      <a:accent6>
        <a:srgbClr val="D8D8D8"/>
      </a:accent6>
      <a:hlink>
        <a:srgbClr val="676767"/>
      </a:hlink>
      <a:folHlink>
        <a:srgbClr val="676767"/>
      </a:folHlink>
    </a:clrScheme>
    <a:fontScheme name="AC4D">
      <a:majorFont>
        <a:latin typeface="MetaOT-Bold"/>
        <a:ea typeface=""/>
        <a:cs typeface=""/>
      </a:majorFont>
      <a:minorFont>
        <a:latin typeface="Meta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rog color theme">
    <a:dk1>
      <a:srgbClr val="000000"/>
    </a:dk1>
    <a:lt1>
      <a:srgbClr val="FFFFFF"/>
    </a:lt1>
    <a:dk2>
      <a:srgbClr val="5A5A5A"/>
    </a:dk2>
    <a:lt2>
      <a:srgbClr val="9B9B9B"/>
    </a:lt2>
    <a:accent1>
      <a:srgbClr val="87D300"/>
    </a:accent1>
    <a:accent2>
      <a:srgbClr val="D71920"/>
    </a:accent2>
    <a:accent3>
      <a:srgbClr val="F6BB00"/>
    </a:accent3>
    <a:accent4>
      <a:srgbClr val="0070C0"/>
    </a:accent4>
    <a:accent5>
      <a:srgbClr val="00B0F0"/>
    </a:accent5>
    <a:accent6>
      <a:srgbClr val="7030A0"/>
    </a:accent6>
    <a:hlink>
      <a:srgbClr val="C00000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frog color theme">
    <a:dk1>
      <a:srgbClr val="000000"/>
    </a:dk1>
    <a:lt1>
      <a:srgbClr val="FFFFFF"/>
    </a:lt1>
    <a:dk2>
      <a:srgbClr val="5A5A5A"/>
    </a:dk2>
    <a:lt2>
      <a:srgbClr val="9B9B9B"/>
    </a:lt2>
    <a:accent1>
      <a:srgbClr val="87D300"/>
    </a:accent1>
    <a:accent2>
      <a:srgbClr val="D71920"/>
    </a:accent2>
    <a:accent3>
      <a:srgbClr val="F6BB00"/>
    </a:accent3>
    <a:accent4>
      <a:srgbClr val="0070C0"/>
    </a:accent4>
    <a:accent5>
      <a:srgbClr val="00B0F0"/>
    </a:accent5>
    <a:accent6>
      <a:srgbClr val="7030A0"/>
    </a:accent6>
    <a:hlink>
      <a:srgbClr val="C00000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9950</TotalTime>
  <Words>1069</Words>
  <Application>Microsoft Office PowerPoint</Application>
  <PresentationFormat>On-screen Show (4:3)</PresentationFormat>
  <Paragraphs>550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BentonSansF Book</vt:lpstr>
      <vt:lpstr>Gill Sans</vt:lpstr>
      <vt:lpstr>MetaOT-Bold</vt:lpstr>
      <vt:lpstr>MetaOT-Book</vt:lpstr>
      <vt:lpstr>MetaSerifOT-Book</vt:lpstr>
      <vt:lpstr>Open Sans Light</vt:lpstr>
      <vt:lpstr>Times New Roman</vt:lpstr>
      <vt:lpstr>Verdana</vt:lpstr>
      <vt:lpstr>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 Concept Map</vt:lpstr>
      <vt:lpstr>Creating a Concept Map</vt:lpstr>
      <vt:lpstr>Creating a Concept Map</vt:lpstr>
      <vt:lpstr>Creating a Concept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Jon.Kolko</dc:creator>
  <cp:lastModifiedBy>Jon</cp:lastModifiedBy>
  <cp:revision>910</cp:revision>
  <cp:lastPrinted>2012-02-01T12:34:56Z</cp:lastPrinted>
  <dcterms:created xsi:type="dcterms:W3CDTF">2010-11-26T21:24:12Z</dcterms:created>
  <dcterms:modified xsi:type="dcterms:W3CDTF">2015-11-09T14:46:36Z</dcterms:modified>
</cp:coreProperties>
</file>