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98" r:id="rId2"/>
    <p:sldId id="469" r:id="rId3"/>
    <p:sldId id="470" r:id="rId4"/>
    <p:sldId id="471" r:id="rId5"/>
    <p:sldId id="472" r:id="rId6"/>
    <p:sldId id="473" r:id="rId7"/>
    <p:sldId id="474" r:id="rId8"/>
    <p:sldId id="475"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467"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Berkowit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5CD"/>
    <a:srgbClr val="B0DAE6"/>
    <a:srgbClr val="F6BB00"/>
    <a:srgbClr val="D3EBF1"/>
    <a:srgbClr val="000000"/>
    <a:srgbClr val="0070C0"/>
    <a:srgbClr val="93CDDD"/>
    <a:srgbClr val="BFE2EB"/>
    <a:srgbClr val="0D0D0D"/>
    <a:srgbClr val="3E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59" autoAdjust="0"/>
    <p:restoredTop sz="98347" autoAdjust="0"/>
  </p:normalViewPr>
  <p:slideViewPr>
    <p:cSldViewPr>
      <p:cViewPr varScale="1">
        <p:scale>
          <a:sx n="71" d="100"/>
          <a:sy n="71" d="100"/>
        </p:scale>
        <p:origin x="-1584" y="-102"/>
      </p:cViewPr>
      <p:guideLst>
        <p:guide orient="horz" pos="2160"/>
        <p:guide pos="2880"/>
      </p:guideLst>
    </p:cSldViewPr>
  </p:slideViewPr>
  <p:outlineViewPr>
    <p:cViewPr>
      <p:scale>
        <a:sx n="33" d="100"/>
        <a:sy n="33" d="100"/>
      </p:scale>
      <p:origin x="0" y="1998"/>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image" Target="../media/image9.png"/><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55" cy="480391"/>
          </a:xfrm>
          <a:prstGeom prst="rect">
            <a:avLst/>
          </a:prstGeom>
        </p:spPr>
        <p:txBody>
          <a:bodyPr vert="horz" lIns="95674" tIns="47837" rIns="95674" bIns="47837" rtlCol="0"/>
          <a:lstStyle>
            <a:lvl1pPr algn="l">
              <a:defRPr sz="1300">
                <a:latin typeface="MetaOT-Book" pitchFamily="50" charset="0"/>
              </a:defRPr>
            </a:lvl1pPr>
          </a:lstStyle>
          <a:p>
            <a:endParaRPr lang="en-US" dirty="0"/>
          </a:p>
        </p:txBody>
      </p:sp>
      <p:sp>
        <p:nvSpPr>
          <p:cNvPr id="3" name="Date Placeholder 2"/>
          <p:cNvSpPr>
            <a:spLocks noGrp="1"/>
          </p:cNvSpPr>
          <p:nvPr>
            <p:ph type="dt" idx="1"/>
          </p:nvPr>
        </p:nvSpPr>
        <p:spPr>
          <a:xfrm>
            <a:off x="4143271" y="0"/>
            <a:ext cx="3170255" cy="480391"/>
          </a:xfrm>
          <a:prstGeom prst="rect">
            <a:avLst/>
          </a:prstGeom>
        </p:spPr>
        <p:txBody>
          <a:bodyPr vert="horz" lIns="95674" tIns="47837" rIns="95674" bIns="47837" rtlCol="0"/>
          <a:lstStyle>
            <a:lvl1pPr algn="r">
              <a:defRPr sz="1300">
                <a:latin typeface="MetaOT-Book" pitchFamily="50" charset="0"/>
              </a:defRPr>
            </a:lvl1pPr>
          </a:lstStyle>
          <a:p>
            <a:fld id="{F10A19CE-6EE8-4BDB-A44D-30E9E9E6DC99}" type="datetimeFigureOut">
              <a:rPr lang="en-US" smtClean="0"/>
              <a:pPr/>
              <a:t>10/15/2012</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674" tIns="47837" rIns="95674" bIns="47837" rtlCol="0" anchor="ctr"/>
          <a:lstStyle/>
          <a:p>
            <a:endParaRPr lang="en-US" dirty="0"/>
          </a:p>
        </p:txBody>
      </p:sp>
      <p:sp>
        <p:nvSpPr>
          <p:cNvPr id="5" name="Notes Placeholder 4"/>
          <p:cNvSpPr>
            <a:spLocks noGrp="1"/>
          </p:cNvSpPr>
          <p:nvPr>
            <p:ph type="body" sz="quarter" idx="3"/>
          </p:nvPr>
        </p:nvSpPr>
        <p:spPr>
          <a:xfrm>
            <a:off x="731856" y="4561232"/>
            <a:ext cx="5851490" cy="4320209"/>
          </a:xfrm>
          <a:prstGeom prst="rect">
            <a:avLst/>
          </a:prstGeom>
        </p:spPr>
        <p:txBody>
          <a:bodyPr vert="horz" lIns="95674" tIns="47837" rIns="95674" bIns="4783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159"/>
            <a:ext cx="3170255" cy="480391"/>
          </a:xfrm>
          <a:prstGeom prst="rect">
            <a:avLst/>
          </a:prstGeom>
        </p:spPr>
        <p:txBody>
          <a:bodyPr vert="horz" lIns="95674" tIns="47837" rIns="95674" bIns="47837" rtlCol="0" anchor="b"/>
          <a:lstStyle>
            <a:lvl1pPr algn="l">
              <a:defRPr sz="1300">
                <a:latin typeface="MetaOT-Book" pitchFamily="50" charset="0"/>
              </a:defRPr>
            </a:lvl1pPr>
          </a:lstStyle>
          <a:p>
            <a:endParaRPr lang="en-US" dirty="0"/>
          </a:p>
        </p:txBody>
      </p:sp>
      <p:sp>
        <p:nvSpPr>
          <p:cNvPr id="7" name="Slide Number Placeholder 6"/>
          <p:cNvSpPr>
            <a:spLocks noGrp="1"/>
          </p:cNvSpPr>
          <p:nvPr>
            <p:ph type="sldNum" sz="quarter" idx="5"/>
          </p:nvPr>
        </p:nvSpPr>
        <p:spPr>
          <a:xfrm>
            <a:off x="4143271" y="9119159"/>
            <a:ext cx="3170255" cy="480391"/>
          </a:xfrm>
          <a:prstGeom prst="rect">
            <a:avLst/>
          </a:prstGeom>
        </p:spPr>
        <p:txBody>
          <a:bodyPr vert="horz" lIns="95674" tIns="47837" rIns="95674" bIns="47837" rtlCol="0" anchor="b"/>
          <a:lstStyle>
            <a:lvl1pPr algn="r">
              <a:defRPr sz="1300">
                <a:latin typeface="MetaOT-Book" pitchFamily="50" charset="0"/>
              </a:defRPr>
            </a:lvl1pPr>
          </a:lstStyle>
          <a:p>
            <a:fld id="{F96A5088-7373-4757-B571-1168002282FD}" type="slidenum">
              <a:rPr lang="en-US" smtClean="0"/>
              <a:pPr/>
              <a:t>‹#›</a:t>
            </a:fld>
            <a:endParaRPr lang="en-US" dirty="0"/>
          </a:p>
        </p:txBody>
      </p:sp>
    </p:spTree>
    <p:extLst>
      <p:ext uri="{BB962C8B-B14F-4D97-AF65-F5344CB8AC3E}">
        <p14:creationId xmlns:p14="http://schemas.microsoft.com/office/powerpoint/2010/main" val="174957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aOT-Book" pitchFamily="50" charset="0"/>
        <a:ea typeface="+mn-ea"/>
        <a:cs typeface="+mn-cs"/>
      </a:defRPr>
    </a:lvl1pPr>
    <a:lvl2pPr marL="457200" algn="l" defTabSz="914400" rtl="0" eaLnBrk="1" latinLnBrk="0" hangingPunct="1">
      <a:defRPr sz="1200" kern="1200">
        <a:solidFill>
          <a:schemeClr val="tx1"/>
        </a:solidFill>
        <a:latin typeface="MetaOT-Book" pitchFamily="50" charset="0"/>
        <a:ea typeface="+mn-ea"/>
        <a:cs typeface="+mn-cs"/>
      </a:defRPr>
    </a:lvl2pPr>
    <a:lvl3pPr marL="914400" algn="l" defTabSz="914400" rtl="0" eaLnBrk="1" latinLnBrk="0" hangingPunct="1">
      <a:defRPr sz="1200" kern="1200">
        <a:solidFill>
          <a:schemeClr val="tx1"/>
        </a:solidFill>
        <a:latin typeface="MetaOT-Book" pitchFamily="50" charset="0"/>
        <a:ea typeface="+mn-ea"/>
        <a:cs typeface="+mn-cs"/>
      </a:defRPr>
    </a:lvl3pPr>
    <a:lvl4pPr marL="1371600" algn="l" defTabSz="914400" rtl="0" eaLnBrk="1" latinLnBrk="0" hangingPunct="1">
      <a:defRPr sz="1200" kern="1200">
        <a:solidFill>
          <a:schemeClr val="tx1"/>
        </a:solidFill>
        <a:latin typeface="MetaOT-Book" pitchFamily="50" charset="0"/>
        <a:ea typeface="+mn-ea"/>
        <a:cs typeface="+mn-cs"/>
      </a:defRPr>
    </a:lvl4pPr>
    <a:lvl5pPr marL="1828800" algn="l" defTabSz="914400" rtl="0" eaLnBrk="1" latinLnBrk="0" hangingPunct="1">
      <a:defRPr sz="1200" kern="1200">
        <a:solidFill>
          <a:schemeClr val="tx1"/>
        </a:solidFill>
        <a:latin typeface="MetaOT-Book"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1507" name="Slide Number Placeholder 3"/>
          <p:cNvSpPr>
            <a:spLocks noGrp="1"/>
          </p:cNvSpPr>
          <p:nvPr>
            <p:ph type="sldNum" sz="quarter" idx="5"/>
          </p:nvPr>
        </p:nvSpPr>
        <p:spPr>
          <a:noFill/>
        </p:spPr>
        <p:txBody>
          <a:bodyPr/>
          <a:lstStyle/>
          <a:p>
            <a:fld id="{70BB5E2F-62BF-47AC-89B9-BCFD0E6FE35D}" type="slidenum">
              <a:rPr lang="en-US" smtClean="0">
                <a:latin typeface="BentonSans Book"/>
                <a:ea typeface="ＭＳ Ｐゴシック"/>
                <a:cs typeface="ＭＳ Ｐゴシック"/>
              </a:rPr>
              <a:pPr/>
              <a:t>2</a:t>
            </a:fld>
            <a:endParaRPr lang="en-US" smtClean="0">
              <a:latin typeface="BentonSans Book"/>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11</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11</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p>
            <a:fld id="{095D2342-BF92-4FAF-9A02-8317A09C2182}" type="slidenum">
              <a:rPr lang="en-US">
                <a:solidFill>
                  <a:srgbClr val="FFFFFF"/>
                </a:solidFill>
              </a:rPr>
              <a:pPr/>
              <a:t>12</a:t>
            </a:fld>
            <a:endParaRPr lang="en-US">
              <a:solidFill>
                <a:srgbClr val="FFFFFF"/>
              </a:solidFill>
            </a:endParaRPr>
          </a:p>
        </p:txBody>
      </p:sp>
      <p:sp>
        <p:nvSpPr>
          <p:cNvPr id="134147"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F1F7DCCD-785A-4BF1-937B-F9046F1EBE42}" type="slidenum">
              <a:rPr lang="en-US" sz="1300">
                <a:solidFill>
                  <a:srgbClr val="808080"/>
                </a:solidFill>
                <a:latin typeface="MetaOT-Book" pitchFamily="50" charset="0"/>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12</a:t>
            </a:fld>
            <a:endParaRPr lang="en-US" sz="1300" dirty="0">
              <a:solidFill>
                <a:srgbClr val="808080"/>
              </a:solidFill>
              <a:latin typeface="MetaOT-Book" pitchFamily="50" charset="0"/>
            </a:endParaRPr>
          </a:p>
        </p:txBody>
      </p:sp>
      <p:sp>
        <p:nvSpPr>
          <p:cNvPr id="134148"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ndParaRPr>
          </a:p>
        </p:txBody>
      </p:sp>
      <p:sp>
        <p:nvSpPr>
          <p:cNvPr id="134149"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p>
            <a:fld id="{095D2342-BF92-4FAF-9A02-8317A09C2182}" type="slidenum">
              <a:rPr lang="en-US">
                <a:solidFill>
                  <a:srgbClr val="FFFFFF"/>
                </a:solidFill>
              </a:rPr>
              <a:pPr/>
              <a:t>13</a:t>
            </a:fld>
            <a:endParaRPr lang="en-US">
              <a:solidFill>
                <a:srgbClr val="FFFFFF"/>
              </a:solidFill>
            </a:endParaRPr>
          </a:p>
        </p:txBody>
      </p:sp>
      <p:sp>
        <p:nvSpPr>
          <p:cNvPr id="134147"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F1F7DCCD-785A-4BF1-937B-F9046F1EBE42}" type="slidenum">
              <a:rPr lang="en-US" sz="1300">
                <a:solidFill>
                  <a:srgbClr val="808080"/>
                </a:solidFill>
                <a:latin typeface="MetaOT-Book" pitchFamily="50" charset="0"/>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13</a:t>
            </a:fld>
            <a:endParaRPr lang="en-US" sz="1300" dirty="0">
              <a:solidFill>
                <a:srgbClr val="808080"/>
              </a:solidFill>
              <a:latin typeface="MetaOT-Book" pitchFamily="50" charset="0"/>
            </a:endParaRPr>
          </a:p>
        </p:txBody>
      </p:sp>
      <p:sp>
        <p:nvSpPr>
          <p:cNvPr id="134148"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ndParaRPr>
          </a:p>
        </p:txBody>
      </p:sp>
      <p:sp>
        <p:nvSpPr>
          <p:cNvPr id="134149"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p>
            <a:fld id="{095D2342-BF92-4FAF-9A02-8317A09C2182}" type="slidenum">
              <a:rPr lang="en-US">
                <a:solidFill>
                  <a:srgbClr val="FFFFFF"/>
                </a:solidFill>
              </a:rPr>
              <a:pPr/>
              <a:t>14</a:t>
            </a:fld>
            <a:endParaRPr lang="en-US">
              <a:solidFill>
                <a:srgbClr val="FFFFFF"/>
              </a:solidFill>
            </a:endParaRPr>
          </a:p>
        </p:txBody>
      </p:sp>
      <p:sp>
        <p:nvSpPr>
          <p:cNvPr id="134147"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F1F7DCCD-785A-4BF1-937B-F9046F1EBE42}" type="slidenum">
              <a:rPr lang="en-US" sz="1300">
                <a:solidFill>
                  <a:srgbClr val="808080"/>
                </a:solidFill>
                <a:latin typeface="MetaOT-Book" pitchFamily="50" charset="0"/>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14</a:t>
            </a:fld>
            <a:endParaRPr lang="en-US" sz="1300" dirty="0">
              <a:solidFill>
                <a:srgbClr val="808080"/>
              </a:solidFill>
              <a:latin typeface="MetaOT-Book" pitchFamily="50" charset="0"/>
            </a:endParaRPr>
          </a:p>
        </p:txBody>
      </p:sp>
      <p:sp>
        <p:nvSpPr>
          <p:cNvPr id="134148"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ndParaRPr>
          </a:p>
        </p:txBody>
      </p:sp>
      <p:sp>
        <p:nvSpPr>
          <p:cNvPr id="134149"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p>
            <a:fld id="{095D2342-BF92-4FAF-9A02-8317A09C2182}" type="slidenum">
              <a:rPr lang="en-US">
                <a:solidFill>
                  <a:srgbClr val="FFFFFF"/>
                </a:solidFill>
              </a:rPr>
              <a:pPr/>
              <a:t>15</a:t>
            </a:fld>
            <a:endParaRPr lang="en-US">
              <a:solidFill>
                <a:srgbClr val="FFFFFF"/>
              </a:solidFill>
            </a:endParaRPr>
          </a:p>
        </p:txBody>
      </p:sp>
      <p:sp>
        <p:nvSpPr>
          <p:cNvPr id="134147"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F1F7DCCD-785A-4BF1-937B-F9046F1EBE42}" type="slidenum">
              <a:rPr lang="en-US" sz="1300">
                <a:solidFill>
                  <a:srgbClr val="808080"/>
                </a:solidFill>
                <a:latin typeface="MetaOT-Book" pitchFamily="50" charset="0"/>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15</a:t>
            </a:fld>
            <a:endParaRPr lang="en-US" sz="1300" dirty="0">
              <a:solidFill>
                <a:srgbClr val="808080"/>
              </a:solidFill>
              <a:latin typeface="MetaOT-Book" pitchFamily="50" charset="0"/>
            </a:endParaRPr>
          </a:p>
        </p:txBody>
      </p:sp>
      <p:sp>
        <p:nvSpPr>
          <p:cNvPr id="134148"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ndParaRPr>
          </a:p>
        </p:txBody>
      </p:sp>
      <p:sp>
        <p:nvSpPr>
          <p:cNvPr id="134149"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16</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16</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17</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17</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9699" name="Slide Number Placeholder 3"/>
          <p:cNvSpPr>
            <a:spLocks noGrp="1"/>
          </p:cNvSpPr>
          <p:nvPr>
            <p:ph type="sldNum" sz="quarter" idx="5"/>
          </p:nvPr>
        </p:nvSpPr>
        <p:spPr>
          <a:noFill/>
        </p:spPr>
        <p:txBody>
          <a:bodyPr/>
          <a:lstStyle/>
          <a:p>
            <a:fld id="{E60DEFD5-0C1F-4A33-B89A-E38D0EADA800}" type="slidenum">
              <a:rPr lang="en-US" smtClean="0">
                <a:latin typeface="BentonSans Book"/>
                <a:ea typeface="ＭＳ Ｐゴシック"/>
                <a:cs typeface="ＭＳ Ｐゴシック"/>
              </a:rPr>
              <a:pPr/>
              <a:t>18</a:t>
            </a:fld>
            <a:endParaRPr lang="en-US" smtClean="0">
              <a:latin typeface="BentonSans Book"/>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9699" name="Slide Number Placeholder 3"/>
          <p:cNvSpPr>
            <a:spLocks noGrp="1"/>
          </p:cNvSpPr>
          <p:nvPr>
            <p:ph type="sldNum" sz="quarter" idx="5"/>
          </p:nvPr>
        </p:nvSpPr>
        <p:spPr>
          <a:noFill/>
        </p:spPr>
        <p:txBody>
          <a:bodyPr/>
          <a:lstStyle/>
          <a:p>
            <a:fld id="{E60DEFD5-0C1F-4A33-B89A-E38D0EADA800}" type="slidenum">
              <a:rPr lang="en-US" smtClean="0">
                <a:latin typeface="BentonSans Book"/>
                <a:ea typeface="ＭＳ Ｐゴシック"/>
                <a:cs typeface="ＭＳ Ｐゴシック"/>
              </a:rPr>
              <a:pPr/>
              <a:t>19</a:t>
            </a:fld>
            <a:endParaRPr lang="en-US" smtClean="0">
              <a:latin typeface="BentonSans Book"/>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9699" name="Slide Number Placeholder 3"/>
          <p:cNvSpPr>
            <a:spLocks noGrp="1"/>
          </p:cNvSpPr>
          <p:nvPr>
            <p:ph type="sldNum" sz="quarter" idx="5"/>
          </p:nvPr>
        </p:nvSpPr>
        <p:spPr>
          <a:noFill/>
        </p:spPr>
        <p:txBody>
          <a:bodyPr/>
          <a:lstStyle/>
          <a:p>
            <a:fld id="{E60DEFD5-0C1F-4A33-B89A-E38D0EADA800}" type="slidenum">
              <a:rPr lang="en-US" smtClean="0">
                <a:latin typeface="BentonSans Book"/>
                <a:ea typeface="ＭＳ Ｐゴシック"/>
                <a:cs typeface="ＭＳ Ｐゴシック"/>
              </a:rPr>
              <a:pPr/>
              <a:t>20</a:t>
            </a:fld>
            <a:endParaRPr lang="en-US" smtClean="0">
              <a:latin typeface="BentonSans Book"/>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1507" name="Slide Number Placeholder 3"/>
          <p:cNvSpPr>
            <a:spLocks noGrp="1"/>
          </p:cNvSpPr>
          <p:nvPr>
            <p:ph type="sldNum" sz="quarter" idx="5"/>
          </p:nvPr>
        </p:nvSpPr>
        <p:spPr>
          <a:noFill/>
        </p:spPr>
        <p:txBody>
          <a:bodyPr/>
          <a:lstStyle/>
          <a:p>
            <a:fld id="{70BB5E2F-62BF-47AC-89B9-BCFD0E6FE35D}" type="slidenum">
              <a:rPr lang="en-US" smtClean="0">
                <a:latin typeface="BentonSans Book"/>
                <a:ea typeface="ＭＳ Ｐゴシック"/>
                <a:cs typeface="ＭＳ Ｐゴシック"/>
              </a:rPr>
              <a:pPr/>
              <a:t>3</a:t>
            </a:fld>
            <a:endParaRPr lang="en-US" smtClean="0">
              <a:latin typeface="BentonSans Book"/>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21</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21</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22</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22</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23</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23</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4144162" y="9119199"/>
            <a:ext cx="3169361" cy="48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21" tIns="48860" rIns="97721" bIns="48860" anchor="b"/>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0"/>
              </a:spcBef>
              <a:spcAft>
                <a:spcPct val="0"/>
              </a:spcAft>
            </a:pPr>
            <a:fld id="{7E2A9E43-B1A5-4970-A516-F08C42CF9E57}" type="slidenum">
              <a:rPr lang="en-US" sz="1300">
                <a:solidFill>
                  <a:prstClr val="black"/>
                </a:solidFill>
              </a:rPr>
              <a:pPr algn="r" eaLnBrk="1" fontAlgn="base" hangingPunct="1">
                <a:spcBef>
                  <a:spcPct val="0"/>
                </a:spcBef>
                <a:spcAft>
                  <a:spcPct val="0"/>
                </a:spcAft>
              </a:pPr>
              <a:t>24</a:t>
            </a:fld>
            <a:endParaRPr lang="en-US" sz="1300">
              <a:solidFill>
                <a:prstClr val="black"/>
              </a:solidFill>
            </a:endParaRPr>
          </a:p>
        </p:txBody>
      </p:sp>
      <p:sp>
        <p:nvSpPr>
          <p:cNvPr id="101379" name="Rectangle 2"/>
          <p:cNvSpPr>
            <a:spLocks noGrp="1" noRot="1" noChangeAspect="1" noChangeArrowheads="1" noTextEdit="1"/>
          </p:cNvSpPr>
          <p:nvPr>
            <p:ph type="sldImg"/>
          </p:nvPr>
        </p:nvSpPr>
        <p:spPr>
          <a:xfrm>
            <a:off x="1257300" y="719138"/>
            <a:ext cx="4800600" cy="36004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25</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25</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26</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26</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27</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27</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28</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28</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29</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29</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30</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30</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1507" name="Slide Number Placeholder 3"/>
          <p:cNvSpPr>
            <a:spLocks noGrp="1"/>
          </p:cNvSpPr>
          <p:nvPr>
            <p:ph type="sldNum" sz="quarter" idx="5"/>
          </p:nvPr>
        </p:nvSpPr>
        <p:spPr>
          <a:noFill/>
        </p:spPr>
        <p:txBody>
          <a:bodyPr/>
          <a:lstStyle/>
          <a:p>
            <a:fld id="{70BB5E2F-62BF-47AC-89B9-BCFD0E6FE35D}" type="slidenum">
              <a:rPr lang="en-US" smtClean="0">
                <a:latin typeface="BentonSans Book"/>
                <a:ea typeface="ＭＳ Ｐゴシック"/>
                <a:cs typeface="ＭＳ Ｐゴシック"/>
              </a:rPr>
              <a:pPr/>
              <a:t>4</a:t>
            </a:fld>
            <a:endParaRPr lang="en-US" smtClean="0">
              <a:latin typeface="BentonSans Book"/>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31</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31</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32</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32</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33</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33</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34</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34</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35</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35</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36</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36</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37</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37</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38</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38</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39</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39</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40</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40</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1507" name="Slide Number Placeholder 3"/>
          <p:cNvSpPr>
            <a:spLocks noGrp="1"/>
          </p:cNvSpPr>
          <p:nvPr>
            <p:ph type="sldNum" sz="quarter" idx="5"/>
          </p:nvPr>
        </p:nvSpPr>
        <p:spPr>
          <a:noFill/>
        </p:spPr>
        <p:txBody>
          <a:bodyPr/>
          <a:lstStyle/>
          <a:p>
            <a:fld id="{70BB5E2F-62BF-47AC-89B9-BCFD0E6FE35D}" type="slidenum">
              <a:rPr lang="en-US" smtClean="0">
                <a:latin typeface="BentonSans Book"/>
                <a:ea typeface="ＭＳ Ｐゴシック"/>
                <a:cs typeface="ＭＳ Ｐゴシック"/>
              </a:rPr>
              <a:pPr/>
              <a:t>5</a:t>
            </a:fld>
            <a:endParaRPr lang="en-US" smtClean="0">
              <a:latin typeface="BentonSans Book"/>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cs typeface="ＭＳ Ｐゴシック"/>
            </a:endParaRPr>
          </a:p>
        </p:txBody>
      </p:sp>
      <p:sp>
        <p:nvSpPr>
          <p:cNvPr id="21507" name="Slide Number Placeholder 3"/>
          <p:cNvSpPr>
            <a:spLocks noGrp="1"/>
          </p:cNvSpPr>
          <p:nvPr>
            <p:ph type="sldNum" sz="quarter" idx="5"/>
          </p:nvPr>
        </p:nvSpPr>
        <p:spPr>
          <a:noFill/>
        </p:spPr>
        <p:txBody>
          <a:bodyPr/>
          <a:lstStyle/>
          <a:p>
            <a:fld id="{70BB5E2F-62BF-47AC-89B9-BCFD0E6FE35D}" type="slidenum">
              <a:rPr lang="en-US" smtClean="0">
                <a:latin typeface="BentonSans Book"/>
                <a:ea typeface="ＭＳ Ｐゴシック"/>
                <a:cs typeface="ＭＳ Ｐゴシック"/>
              </a:rPr>
              <a:pPr/>
              <a:t>6</a:t>
            </a:fld>
            <a:endParaRPr lang="en-US" smtClean="0">
              <a:latin typeface="BentonSans Book"/>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7</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7</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8</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8</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9</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9</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E8FE0CD9-8B81-4CC7-88B8-B347AE47D328}" type="slidenum">
              <a:rPr lang="en-US">
                <a:solidFill>
                  <a:srgbClr val="FFFFFF"/>
                </a:solidFill>
              </a:rPr>
              <a:pPr/>
              <a:t>10</a:t>
            </a:fld>
            <a:endParaRPr lang="en-US">
              <a:solidFill>
                <a:srgbClr val="FFFFFF"/>
              </a:solidFill>
            </a:endParaRPr>
          </a:p>
        </p:txBody>
      </p:sp>
      <p:sp>
        <p:nvSpPr>
          <p:cNvPr id="132099" name="Text Box 1"/>
          <p:cNvSpPr txBox="1">
            <a:spLocks noChangeArrowheads="1"/>
          </p:cNvSpPr>
          <p:nvPr/>
        </p:nvSpPr>
        <p:spPr bwMode="auto">
          <a:xfrm>
            <a:off x="4143587" y="9119475"/>
            <a:ext cx="3169920" cy="480060"/>
          </a:xfrm>
          <a:prstGeom prst="rect">
            <a:avLst/>
          </a:prstGeom>
          <a:noFill/>
          <a:ln w="9525">
            <a:noFill/>
            <a:round/>
            <a:headEnd/>
            <a:tailEnd/>
          </a:ln>
        </p:spPr>
        <p:txBody>
          <a:bodyPr lIns="94167" tIns="48967" rIns="94167" bIns="48967" anchor="b"/>
          <a:lstStyle/>
          <a:p>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fld id="{13F5E148-07C6-4BDF-942F-7F33E2C38085}" type="slidenum">
              <a:rPr lang="en-US" sz="1300">
                <a:solidFill>
                  <a:srgbClr val="808080"/>
                </a:solidFill>
                <a:latin typeface="MetaOT-Book" pitchFamily="50" charset="0"/>
                <a:ea typeface="ＭＳ Ｐゴシック" pitchFamily="34" charset="-128"/>
              </a:rPr>
              <a:pPr algn="r" defTabSz="478368">
                <a:buClr>
                  <a:srgbClr val="808080"/>
                </a:buClr>
                <a:buSzPct val="100000"/>
                <a:tabLst>
                  <a:tab pos="0" algn="l"/>
                  <a:tab pos="956737" algn="l"/>
                  <a:tab pos="1913473" algn="l"/>
                  <a:tab pos="2870210" algn="l"/>
                  <a:tab pos="3826947" algn="l"/>
                  <a:tab pos="4783684" algn="l"/>
                  <a:tab pos="5740420" algn="l"/>
                  <a:tab pos="6697157" algn="l"/>
                  <a:tab pos="7653894" algn="l"/>
                  <a:tab pos="8610630" algn="l"/>
                  <a:tab pos="9567367" algn="l"/>
                  <a:tab pos="10524104" algn="l"/>
                </a:tabLst>
              </a:pPr>
              <a:t>10</a:t>
            </a:fld>
            <a:endParaRPr lang="en-US" sz="1300" dirty="0">
              <a:solidFill>
                <a:srgbClr val="808080"/>
              </a:solidFill>
              <a:latin typeface="MetaOT-Book" pitchFamily="50" charset="0"/>
              <a:ea typeface="ＭＳ Ｐゴシック" pitchFamily="34" charset="-128"/>
            </a:endParaRPr>
          </a:p>
        </p:txBody>
      </p:sp>
      <p:sp>
        <p:nvSpPr>
          <p:cNvPr id="132100" name="Text Box 2"/>
          <p:cNvSpPr txBox="1">
            <a:spLocks noChangeArrowheads="1"/>
          </p:cNvSpPr>
          <p:nvPr/>
        </p:nvSpPr>
        <p:spPr bwMode="auto">
          <a:xfrm>
            <a:off x="1219200" y="720089"/>
            <a:ext cx="4876800" cy="3600451"/>
          </a:xfrm>
          <a:prstGeom prst="rect">
            <a:avLst/>
          </a:prstGeom>
          <a:solidFill>
            <a:srgbClr val="FFFFFF"/>
          </a:solidFill>
          <a:ln w="9525">
            <a:solidFill>
              <a:srgbClr val="000000"/>
            </a:solidFill>
            <a:miter lim="800000"/>
            <a:headEnd/>
            <a:tailEnd/>
          </a:ln>
        </p:spPr>
        <p:txBody>
          <a:bodyPr wrap="none" lIns="95674" tIns="47837" rIns="95674" bIns="47837" anchor="ctr"/>
          <a:lstStyle/>
          <a:p>
            <a:pPr defTabSz="478368">
              <a:buClr>
                <a:srgbClr val="808080"/>
              </a:buClr>
              <a:buSzPct val="100000"/>
            </a:pPr>
            <a:endParaRPr lang="en-US" sz="1900" dirty="0">
              <a:solidFill>
                <a:srgbClr val="FFFFFF"/>
              </a:solidFill>
              <a:latin typeface="MetaOT-Book" pitchFamily="50" charset="0"/>
              <a:ea typeface="ＭＳ Ｐゴシック" pitchFamily="34" charset="-128"/>
            </a:endParaRPr>
          </a:p>
        </p:txBody>
      </p:sp>
      <p:sp>
        <p:nvSpPr>
          <p:cNvPr id="132101" name="Text Box 3"/>
          <p:cNvSpPr>
            <a:spLocks noGrp="1" noChangeArrowheads="1"/>
          </p:cNvSpPr>
          <p:nvPr>
            <p:ph type="body"/>
          </p:nvPr>
        </p:nvSpPr>
        <p:spPr>
          <a:xfrm>
            <a:off x="731520" y="4560571"/>
            <a:ext cx="5852160" cy="4320540"/>
          </a:xfrm>
          <a:noFill/>
          <a:ln/>
        </p:spPr>
        <p:txBody>
          <a:bodyPr wrap="none" anchor="ctr"/>
          <a:lstStyle/>
          <a:p>
            <a:endParaRPr lang="en-US"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6032" y="304800"/>
            <a:ext cx="8659368" cy="990600"/>
          </a:xfrm>
          <a:prstGeom prst="rect">
            <a:avLst/>
          </a:prstGeom>
        </p:spPr>
        <p:txBody>
          <a:bodyPr vert="horz" lIns="91440" tIns="45720" rIns="91440" bIns="45720" rtlCol="0" anchor="t">
            <a:normAutofit/>
          </a:bodyPr>
          <a:lstStyle>
            <a:lvl1pPr>
              <a:defRPr b="0">
                <a:latin typeface="MetaOT-Bold" pitchFamily="50" charset="0"/>
              </a:defRPr>
            </a:lvl1pPr>
          </a:lstStyle>
          <a:p>
            <a:r>
              <a:rPr lang="en-US" dirty="0" smtClean="0"/>
              <a:t>Click to edit Master title style</a:t>
            </a:r>
            <a:endParaRPr lang="en-US" dirty="0"/>
          </a:p>
        </p:txBody>
      </p:sp>
      <p:sp>
        <p:nvSpPr>
          <p:cNvPr id="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FF840-9474-449C-83EF-EE307FABEFD3}" type="slidenum">
              <a:rPr lang="en-US" smtClean="0"/>
              <a:t>‹#›</a:t>
            </a:fld>
            <a:endParaRPr lang="en-US"/>
          </a:p>
        </p:txBody>
      </p:sp>
      <p:pic>
        <p:nvPicPr>
          <p:cNvPr id="10" name="Picture 4" descr="C:\Users\Jon\Dropbox\designschool\logo\ac4d_larg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1701"/>
          <a:stretch/>
        </p:blipFill>
        <p:spPr bwMode="auto">
          <a:xfrm>
            <a:off x="256032" y="6324600"/>
            <a:ext cx="658368" cy="3174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p:cNvSpPr>
            <a:spLocks noGrp="1"/>
          </p:cNvSpPr>
          <p:nvPr>
            <p:ph type="body" sz="quarter" idx="10"/>
          </p:nvPr>
        </p:nvSpPr>
        <p:spPr>
          <a:xfrm>
            <a:off x="256032" y="1447800"/>
            <a:ext cx="8659368" cy="4724400"/>
          </a:xfrm>
          <a:prstGeom prst="rect">
            <a:avLst/>
          </a:prstGeom>
        </p:spPr>
        <p:txBody>
          <a:bodyPr/>
          <a:lstStyle>
            <a:lvl1pPr>
              <a:lnSpc>
                <a:spcPct val="150000"/>
              </a:lnSpc>
              <a:defRPr sz="1800">
                <a:latin typeface="+mn-lt"/>
              </a:defRPr>
            </a:lvl1pPr>
            <a:lvl2pPr>
              <a:lnSpc>
                <a:spcPct val="150000"/>
              </a:lnSpc>
              <a:defRPr sz="1800">
                <a:latin typeface="+mn-lt"/>
              </a:defRPr>
            </a:lvl2pPr>
            <a:lvl3pPr>
              <a:lnSpc>
                <a:spcPct val="150000"/>
              </a:lnSpc>
              <a:defRPr sz="1800">
                <a:latin typeface="+mn-lt"/>
              </a:defRPr>
            </a:lvl3pPr>
            <a:lvl4pPr>
              <a:lnSpc>
                <a:spcPct val="150000"/>
              </a:lnSpc>
              <a:defRPr sz="1800">
                <a:latin typeface="+mn-lt"/>
              </a:defRPr>
            </a:lvl4pPr>
            <a:lvl5pPr>
              <a:lnSpc>
                <a:spcPct val="150000"/>
              </a:lnSpc>
              <a:defRPr sz="18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960841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Black ">
    <p:bg>
      <p:bgPr>
        <a:solidFill>
          <a:schemeClr val="tx1"/>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4EDFF840-9474-449C-83EF-EE307FABEFD3}" type="slidenum">
              <a:rPr lang="en-US" smtClean="0"/>
              <a:pPr/>
              <a:t>‹#›</a:t>
            </a:fld>
            <a:endParaRPr lang="en-US" dirty="0"/>
          </a:p>
        </p:txBody>
      </p:sp>
      <p:pic>
        <p:nvPicPr>
          <p:cNvPr id="3" name="Picture 2" descr="C:\Users\Jon\Dropbox\designschool\logo\ac4d_whit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8718"/>
          <a:stretch/>
        </p:blipFill>
        <p:spPr bwMode="auto">
          <a:xfrm>
            <a:off x="256947" y="6300216"/>
            <a:ext cx="657453"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66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White">
    <p:bg>
      <p:bgPr>
        <a:solidFill>
          <a:schemeClr val="bg1"/>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56032" y="304800"/>
            <a:ext cx="8659368" cy="990600"/>
          </a:xfrm>
          <a:prstGeom prst="rect">
            <a:avLst/>
          </a:prstGeom>
        </p:spPr>
        <p:txBody>
          <a:bodyPr vert="horz" lIns="91440" tIns="45720" rIns="91440" bIns="45720" rtlCol="0" anchor="t">
            <a:normAutofit/>
          </a:bodyPr>
          <a:lstStyle>
            <a:lvl1pPr>
              <a:defRPr b="0">
                <a:solidFill>
                  <a:schemeClr val="tx1"/>
                </a:solidFill>
                <a:latin typeface="MetaOT-Bold" pitchFamily="50" charset="0"/>
              </a:defRPr>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FF840-9474-449C-83EF-EE307FABEFD3}" type="slidenum">
              <a:rPr lang="en-US" smtClean="0"/>
              <a:t>‹#›</a:t>
            </a:fld>
            <a:endParaRPr lang="en-US"/>
          </a:p>
        </p:txBody>
      </p:sp>
      <p:pic>
        <p:nvPicPr>
          <p:cNvPr id="6" name="Picture 4" descr="C:\Users\Jon\Dropbox\designschool\logo\ac4d_larg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1701"/>
          <a:stretch/>
        </p:blipFill>
        <p:spPr bwMode="auto">
          <a:xfrm>
            <a:off x="256032" y="6324600"/>
            <a:ext cx="658368" cy="31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747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oint Quote">
    <p:bg>
      <p:bgPr>
        <a:solidFill>
          <a:schemeClr val="tx1"/>
        </a:soli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4EDFF840-9474-449C-83EF-EE307FABEFD3}" type="slidenum">
              <a:rPr lang="en-US" smtClean="0"/>
              <a:pPr/>
              <a:t>‹#›</a:t>
            </a:fld>
            <a:endParaRPr lang="en-US"/>
          </a:p>
        </p:txBody>
      </p:sp>
      <p:pic>
        <p:nvPicPr>
          <p:cNvPr id="3" name="Picture 2" descr="C:\Users\Jon\Dropbox\designschool\logo\ac4d_whit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8718"/>
          <a:stretch/>
        </p:blipFill>
        <p:spPr bwMode="auto">
          <a:xfrm>
            <a:off x="256947" y="6300216"/>
            <a:ext cx="657453" cy="329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0"/>
          <p:cNvSpPr>
            <a:spLocks noGrp="1"/>
          </p:cNvSpPr>
          <p:nvPr>
            <p:ph type="body" sz="quarter" idx="10"/>
          </p:nvPr>
        </p:nvSpPr>
        <p:spPr>
          <a:xfrm>
            <a:off x="228600" y="228600"/>
            <a:ext cx="8763000" cy="5638800"/>
          </a:xfrm>
          <a:prstGeom prst="rect">
            <a:avLst/>
          </a:prstGeom>
        </p:spPr>
        <p:txBody>
          <a:bodyPr anchor="ctr" anchorCtr="0"/>
          <a:lstStyle>
            <a:lvl1pPr marL="0" indent="0" algn="ctr">
              <a:buNone/>
              <a:defRPr lang="en-US" sz="4800" kern="1200" smtClean="0">
                <a:solidFill>
                  <a:schemeClr val="bg1"/>
                </a:solidFill>
                <a:latin typeface="MetaOT-Book" pitchFamily="50" charset="0"/>
                <a:ea typeface="+mn-ea"/>
                <a:cs typeface="+mn-cs"/>
              </a:defRPr>
            </a:lvl1pPr>
            <a:lvl2pPr marL="457200" indent="0" algn="ctr">
              <a:buNone/>
              <a:defRPr sz="4800"/>
            </a:lvl2pPr>
            <a:lvl3pPr marL="914400" indent="0" algn="ctr">
              <a:buNone/>
              <a:defRPr sz="4800"/>
            </a:lvl3pPr>
            <a:lvl4pPr marL="1371600" indent="0" algn="ctr">
              <a:buNone/>
              <a:defRPr sz="4800"/>
            </a:lvl4pPr>
            <a:lvl5pPr marL="1828800" indent="0" algn="ctr">
              <a:buNone/>
              <a:defRPr sz="48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8539844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286000" y="3490977"/>
            <a:ext cx="2667000" cy="1066800"/>
          </a:xfrm>
          <a:prstGeom prst="rect">
            <a:avLst/>
          </a:prstGeom>
          <a:noFill/>
          <a:ln w="9525">
            <a:noFill/>
            <a:miter lim="800000"/>
            <a:headEnd/>
            <a:tailEnd/>
          </a:ln>
        </p:spPr>
        <p:txBody>
          <a:bodyPr lIns="0" tIns="0" rIns="0" bIns="0">
            <a:prstTxWarp prst="textNoShape">
              <a:avLst/>
            </a:prstTxWarp>
          </a:bodyPr>
          <a:lstStyle/>
          <a:p>
            <a:pPr eaLnBrk="0" hangingPunct="0"/>
            <a:endParaRPr lang="en-US" sz="1200" dirty="0" smtClean="0">
              <a:solidFill>
                <a:srgbClr val="C0C0C0"/>
              </a:solidFill>
              <a:latin typeface="MetaOT-Book" pitchFamily="50" charset="0"/>
              <a:ea typeface="Arial" charset="0"/>
              <a:cs typeface="Arial" charset="0"/>
            </a:endParaRPr>
          </a:p>
          <a:p>
            <a:pPr eaLnBrk="0" hangingPunct="0"/>
            <a:r>
              <a:rPr lang="en-US" sz="1200" b="1" dirty="0" smtClean="0">
                <a:solidFill>
                  <a:prstClr val="white"/>
                </a:solidFill>
                <a:latin typeface="MetaOT-Book" pitchFamily="50" charset="0"/>
                <a:ea typeface="Arial" charset="0"/>
                <a:cs typeface="Arial" charset="0"/>
              </a:rPr>
              <a:t>Jon </a:t>
            </a:r>
            <a:r>
              <a:rPr lang="en-US" sz="1200" b="1" dirty="0" err="1" smtClean="0">
                <a:solidFill>
                  <a:prstClr val="white"/>
                </a:solidFill>
                <a:latin typeface="MetaOT-Book" pitchFamily="50" charset="0"/>
                <a:ea typeface="Arial" charset="0"/>
                <a:cs typeface="Arial" charset="0"/>
              </a:rPr>
              <a:t>Kolko</a:t>
            </a:r>
            <a:endParaRPr lang="en-US" sz="1200" b="1" dirty="0" smtClean="0">
              <a:solidFill>
                <a:prstClr val="white"/>
              </a:solidFill>
              <a:latin typeface="MetaOT-Book" pitchFamily="50" charset="0"/>
              <a:ea typeface="Arial" charset="0"/>
              <a:cs typeface="Arial" charset="0"/>
            </a:endParaRPr>
          </a:p>
          <a:p>
            <a:pPr eaLnBrk="0" hangingPunct="0"/>
            <a:r>
              <a:rPr lang="en-US" sz="1200" dirty="0" smtClean="0">
                <a:solidFill>
                  <a:prstClr val="white"/>
                </a:solidFill>
                <a:latin typeface="MetaOT-Book" pitchFamily="50" charset="0"/>
                <a:ea typeface="Arial" charset="0"/>
                <a:cs typeface="Arial" charset="0"/>
              </a:rPr>
              <a:t>Director, Austin Center for Design</a:t>
            </a:r>
          </a:p>
          <a:p>
            <a:pPr eaLnBrk="0" hangingPunct="0"/>
            <a:r>
              <a:rPr lang="en-US" sz="1200" dirty="0" smtClean="0">
                <a:solidFill>
                  <a:prstClr val="white"/>
                </a:solidFill>
                <a:latin typeface="MetaOT-Book" pitchFamily="50" charset="0"/>
                <a:ea typeface="Arial" charset="0"/>
                <a:cs typeface="Arial" charset="0"/>
              </a:rPr>
              <a:t>jkolko@ac4d.com</a:t>
            </a:r>
          </a:p>
          <a:p>
            <a:pPr eaLnBrk="0" hangingPunct="0"/>
            <a:endParaRPr lang="en-US" sz="1200" dirty="0" smtClean="0">
              <a:solidFill>
                <a:prstClr val="white"/>
              </a:solidFill>
              <a:latin typeface="MetaOT-Book" pitchFamily="50" charset="0"/>
              <a:ea typeface="Arial" charset="0"/>
              <a:cs typeface="Arial" charset="0"/>
            </a:endParaRPr>
          </a:p>
        </p:txBody>
      </p:sp>
      <p:pic>
        <p:nvPicPr>
          <p:cNvPr id="5" name="Picture 2" descr="C:\Users\Jon\Dropbox\designschool\logo\ac4d_whit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1749"/>
          <a:stretch/>
        </p:blipFill>
        <p:spPr bwMode="auto">
          <a:xfrm>
            <a:off x="2190750" y="1195322"/>
            <a:ext cx="4762500" cy="22956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userDrawn="1"/>
        </p:nvCxnSpPr>
        <p:spPr>
          <a:xfrm>
            <a:off x="2190750" y="4530107"/>
            <a:ext cx="4762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a:spLocks noChangeArrowheads="1"/>
          </p:cNvSpPr>
          <p:nvPr userDrawn="1"/>
        </p:nvSpPr>
        <p:spPr bwMode="auto">
          <a:xfrm>
            <a:off x="2286000" y="4724400"/>
            <a:ext cx="4572000" cy="914400"/>
          </a:xfrm>
          <a:prstGeom prst="rect">
            <a:avLst/>
          </a:prstGeom>
          <a:noFill/>
          <a:ln w="9525">
            <a:noFill/>
            <a:miter lim="800000"/>
            <a:headEnd/>
            <a:tailEnd/>
          </a:ln>
        </p:spPr>
        <p:txBody>
          <a:bodyPr lIns="0" tIns="0" rIns="0" bIns="0">
            <a:prstTxWarp prst="textNoShape">
              <a:avLst/>
            </a:prstTxWarp>
          </a:bodyPr>
          <a:lstStyle/>
          <a:p>
            <a:pPr eaLnBrk="0" hangingPunct="0"/>
            <a:r>
              <a:rPr lang="en-US" dirty="0" smtClean="0">
                <a:solidFill>
                  <a:prstClr val="white"/>
                </a:solidFill>
                <a:latin typeface="MetaOT-Book" pitchFamily="50" charset="0"/>
                <a:ea typeface="Arial" charset="0"/>
                <a:cs typeface="Arial" charset="0"/>
              </a:rPr>
              <a:t>Download our free book, </a:t>
            </a:r>
            <a:br>
              <a:rPr lang="en-US" dirty="0" smtClean="0">
                <a:solidFill>
                  <a:prstClr val="white"/>
                </a:solidFill>
                <a:latin typeface="MetaOT-Book" pitchFamily="50" charset="0"/>
                <a:ea typeface="Arial" charset="0"/>
                <a:cs typeface="Arial" charset="0"/>
              </a:rPr>
            </a:br>
            <a:r>
              <a:rPr lang="en-US" dirty="0" smtClean="0">
                <a:solidFill>
                  <a:prstClr val="white"/>
                </a:solidFill>
                <a:latin typeface="MetaOT-Book" pitchFamily="50" charset="0"/>
                <a:ea typeface="Arial" charset="0"/>
                <a:cs typeface="Arial" charset="0"/>
              </a:rPr>
              <a:t>Wicked Problems: Problems Worth Solving, </a:t>
            </a:r>
            <a:br>
              <a:rPr lang="en-US" dirty="0" smtClean="0">
                <a:solidFill>
                  <a:prstClr val="white"/>
                </a:solidFill>
                <a:latin typeface="MetaOT-Book" pitchFamily="50" charset="0"/>
                <a:ea typeface="Arial" charset="0"/>
                <a:cs typeface="Arial" charset="0"/>
              </a:rPr>
            </a:br>
            <a:r>
              <a:rPr lang="en-US" dirty="0" smtClean="0">
                <a:solidFill>
                  <a:prstClr val="white"/>
                </a:solidFill>
                <a:latin typeface="MetaOT-Book" pitchFamily="50" charset="0"/>
                <a:ea typeface="Arial" charset="0"/>
                <a:cs typeface="Arial" charset="0"/>
              </a:rPr>
              <a:t>at http://www.wickedproblems.com</a:t>
            </a:r>
          </a:p>
        </p:txBody>
      </p:sp>
    </p:spTree>
    <p:extLst>
      <p:ext uri="{BB962C8B-B14F-4D97-AF65-F5344CB8AC3E}">
        <p14:creationId xmlns:p14="http://schemas.microsoft.com/office/powerpoint/2010/main" val="6521678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ext Headline">
    <p:bg>
      <p:bgPr>
        <a:solidFill>
          <a:schemeClr val="bg1"/>
        </a:solid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4EDFF840-9474-449C-83EF-EE307FABEFD3}" type="slidenum">
              <a:rPr lang="en-US" smtClean="0"/>
              <a:pPr/>
              <a:t>‹#›</a:t>
            </a:fld>
            <a:endParaRPr lang="en-US" dirty="0"/>
          </a:p>
        </p:txBody>
      </p:sp>
      <p:pic>
        <p:nvPicPr>
          <p:cNvPr id="5" name="Picture 4" descr="C:\Users\Jon\Dropbox\designschool\logo\ac4d_whit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18718"/>
          <a:stretch/>
        </p:blipFill>
        <p:spPr bwMode="auto">
          <a:xfrm>
            <a:off x="256947" y="6300216"/>
            <a:ext cx="657453" cy="3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8618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FF840-9474-449C-83EF-EE307FABEFD3}" type="slidenum">
              <a:rPr lang="en-US" smtClean="0"/>
              <a:t>‹#›</a:t>
            </a:fld>
            <a:endParaRPr lang="en-US"/>
          </a:p>
        </p:txBody>
      </p:sp>
      <p:pic>
        <p:nvPicPr>
          <p:cNvPr id="3" name="Picture 4" descr="C:\Users\Jon\Dropbox\designschool\logo\ac4d_larg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1701"/>
          <a:stretch/>
        </p:blipFill>
        <p:spPr bwMode="auto">
          <a:xfrm>
            <a:off x="256032" y="6324600"/>
            <a:ext cx="658368" cy="31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6365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727" r:id="rId2"/>
    <p:sldLayoutId id="2147483730" r:id="rId3"/>
    <p:sldLayoutId id="2147483728" r:id="rId4"/>
    <p:sldLayoutId id="2147483729" r:id="rId5"/>
    <p:sldLayoutId id="2147483732" r:id="rId6"/>
    <p:sldLayoutId id="2147483733" r:id="rId7"/>
  </p:sldLayoutIdLst>
  <p:timing>
    <p:tnLst>
      <p:par>
        <p:cTn id="1" dur="indefinite" restart="never" nodeType="tmRoot"/>
      </p:par>
    </p:tnLst>
  </p:timing>
  <p:hf hdr="0" ftr="0"/>
  <p:txStyles>
    <p:titleStyle>
      <a:lvl1pPr algn="l" defTabSz="914400" rtl="0" eaLnBrk="1" latinLnBrk="0" hangingPunct="1">
        <a:spcBef>
          <a:spcPct val="0"/>
        </a:spcBef>
        <a:buNone/>
        <a:defRPr sz="2800" b="1" kern="1200">
          <a:solidFill>
            <a:schemeClr val="tx1"/>
          </a:solidFill>
          <a:latin typeface="MetaOT-Book" pitchFamily="50"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1400" kern="1200">
          <a:solidFill>
            <a:schemeClr val="tx1"/>
          </a:solidFill>
          <a:latin typeface="MetaSerifOT-Book" pitchFamily="50"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etaSerifOT-Book" pitchFamily="50"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etaSerifOT-Book" pitchFamily="50"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etaSerifOT-Book" pitchFamily="50"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etaSerifOT-Book"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oleObject" Target="../embeddings/oleObject8.bin"/><Relationship Id="rId26" Type="http://schemas.openxmlformats.org/officeDocument/2006/relationships/oleObject" Target="../embeddings/oleObject12.bin"/><Relationship Id="rId39" Type="http://schemas.openxmlformats.org/officeDocument/2006/relationships/oleObject" Target="../embeddings/oleObject19.bin"/><Relationship Id="rId3" Type="http://schemas.openxmlformats.org/officeDocument/2006/relationships/notesSlide" Target="../notesSlides/notesSlide23.xml"/><Relationship Id="rId21" Type="http://schemas.openxmlformats.org/officeDocument/2006/relationships/image" Target="../media/image17.png"/><Relationship Id="rId34" Type="http://schemas.openxmlformats.org/officeDocument/2006/relationships/image" Target="../media/image23.png"/><Relationship Id="rId42" Type="http://schemas.openxmlformats.org/officeDocument/2006/relationships/oleObject" Target="../embeddings/oleObject21.bin"/><Relationship Id="rId47" Type="http://schemas.openxmlformats.org/officeDocument/2006/relationships/image" Target="../media/image29.png"/><Relationship Id="rId50" Type="http://schemas.openxmlformats.org/officeDocument/2006/relationships/image" Target="../media/image31.png"/><Relationship Id="rId7" Type="http://schemas.openxmlformats.org/officeDocument/2006/relationships/image" Target="../media/image10.png"/><Relationship Id="rId12" Type="http://schemas.openxmlformats.org/officeDocument/2006/relationships/oleObject" Target="../embeddings/oleObject5.bin"/><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oleObject" Target="../embeddings/oleObject16.bin"/><Relationship Id="rId38" Type="http://schemas.openxmlformats.org/officeDocument/2006/relationships/image" Target="../media/image25.png"/><Relationship Id="rId46" Type="http://schemas.openxmlformats.org/officeDocument/2006/relationships/oleObject" Target="../embeddings/oleObject23.bin"/><Relationship Id="rId2" Type="http://schemas.openxmlformats.org/officeDocument/2006/relationships/slideLayout" Target="../slideLayouts/slideLayout7.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21.png"/><Relationship Id="rId41" Type="http://schemas.openxmlformats.org/officeDocument/2006/relationships/oleObject" Target="../embeddings/oleObject20.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png"/><Relationship Id="rId24" Type="http://schemas.openxmlformats.org/officeDocument/2006/relationships/oleObject" Target="../embeddings/oleObject11.bin"/><Relationship Id="rId32" Type="http://schemas.openxmlformats.org/officeDocument/2006/relationships/image" Target="../media/image22.png"/><Relationship Id="rId37" Type="http://schemas.openxmlformats.org/officeDocument/2006/relationships/oleObject" Target="../embeddings/oleObject18.bin"/><Relationship Id="rId40" Type="http://schemas.openxmlformats.org/officeDocument/2006/relationships/image" Target="../media/image26.png"/><Relationship Id="rId45"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oleObject" Target="../embeddings/oleObject13.bin"/><Relationship Id="rId36" Type="http://schemas.openxmlformats.org/officeDocument/2006/relationships/image" Target="../media/image24.png"/><Relationship Id="rId49" Type="http://schemas.openxmlformats.org/officeDocument/2006/relationships/image" Target="../media/image30.png"/><Relationship Id="rId10" Type="http://schemas.openxmlformats.org/officeDocument/2006/relationships/oleObject" Target="../embeddings/oleObject4.bin"/><Relationship Id="rId19" Type="http://schemas.openxmlformats.org/officeDocument/2006/relationships/image" Target="../media/image16.png"/><Relationship Id="rId31" Type="http://schemas.openxmlformats.org/officeDocument/2006/relationships/oleObject" Target="../embeddings/oleObject15.bin"/><Relationship Id="rId44" Type="http://schemas.openxmlformats.org/officeDocument/2006/relationships/oleObject" Target="../embeddings/oleObject22.bin"/><Relationship Id="rId52" Type="http://schemas.openxmlformats.org/officeDocument/2006/relationships/image" Target="../media/image33.png"/><Relationship Id="rId4" Type="http://schemas.openxmlformats.org/officeDocument/2006/relationships/oleObject" Target="../embeddings/oleObject1.bin"/><Relationship Id="rId9" Type="http://schemas.openxmlformats.org/officeDocument/2006/relationships/image" Target="../media/image11.png"/><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20.png"/><Relationship Id="rId30" Type="http://schemas.openxmlformats.org/officeDocument/2006/relationships/oleObject" Target="../embeddings/oleObject14.bin"/><Relationship Id="rId35" Type="http://schemas.openxmlformats.org/officeDocument/2006/relationships/oleObject" Target="../embeddings/oleObject17.bin"/><Relationship Id="rId43" Type="http://schemas.openxmlformats.org/officeDocument/2006/relationships/image" Target="../media/image27.png"/><Relationship Id="rId48" Type="http://schemas.openxmlformats.org/officeDocument/2006/relationships/oleObject" Target="../embeddings/oleObject24.bin"/><Relationship Id="rId8" Type="http://schemas.openxmlformats.org/officeDocument/2006/relationships/oleObject" Target="../embeddings/oleObject3.bin"/><Relationship Id="rId51"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6.bin"/><Relationship Id="rId5" Type="http://schemas.openxmlformats.org/officeDocument/2006/relationships/image" Target="../media/image34.png"/><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8.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25"/>
          <p:cNvPicPr>
            <a:picLocks noChangeAspect="1" noChangeArrowheads="1"/>
          </p:cNvPicPr>
          <p:nvPr/>
        </p:nvPicPr>
        <p:blipFill rotWithShape="1">
          <a:blip r:embed="rId2">
            <a:extLst>
              <a:ext uri="{28A0092B-C50C-407E-A947-70E740481C1C}">
                <a14:useLocalDpi xmlns:a14="http://schemas.microsoft.com/office/drawing/2010/main" val="0"/>
              </a:ext>
            </a:extLst>
          </a:blip>
          <a:srcRect r="3375" b="21820"/>
          <a:stretch/>
        </p:blipFill>
        <p:spPr bwMode="auto">
          <a:xfrm>
            <a:off x="0" y="0"/>
            <a:ext cx="9144000" cy="536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5361563"/>
            <a:ext cx="9144000" cy="1496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txBox="1">
            <a:spLocks/>
          </p:cNvSpPr>
          <p:nvPr/>
        </p:nvSpPr>
        <p:spPr>
          <a:xfrm>
            <a:off x="306858" y="5473874"/>
            <a:ext cx="8760942" cy="133391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lang="en-US" sz="2400" kern="1200" dirty="0" smtClean="0">
                <a:solidFill>
                  <a:schemeClr val="tx1"/>
                </a:solidFill>
                <a:latin typeface="MetaSerifOT-Bold" pitchFamily="50" charset="0"/>
                <a:ea typeface="Verdana" pitchFamily="34" charset="0"/>
                <a:cs typeface="Verdana" pitchFamily="34" charset="0"/>
              </a:defRPr>
            </a:lvl1pPr>
            <a:lvl2pPr marL="0" indent="0" algn="l" defTabSz="914400" rtl="0" eaLnBrk="1" latinLnBrk="0" hangingPunct="1">
              <a:spcBef>
                <a:spcPct val="20000"/>
              </a:spcBef>
              <a:buFont typeface="Arial" pitchFamily="34" charset="0"/>
              <a:buNone/>
              <a:defRPr lang="en-US" sz="2400" kern="1200" dirty="0" smtClean="0">
                <a:solidFill>
                  <a:schemeClr val="tx1"/>
                </a:solidFill>
                <a:latin typeface="MetaSerifOT-Book" pitchFamily="50" charset="0"/>
                <a:ea typeface="Verdana" pitchFamily="34" charset="0"/>
                <a:cs typeface="Verdana" pitchFamily="34" charset="0"/>
              </a:defRPr>
            </a:lvl2pPr>
            <a:lvl3pPr marL="0" indent="0" algn="l" defTabSz="914400" rtl="0" eaLnBrk="1" latinLnBrk="0" hangingPunct="1">
              <a:spcBef>
                <a:spcPct val="20000"/>
              </a:spcBef>
              <a:buFont typeface="Arial" pitchFamily="34" charset="0"/>
              <a:buNone/>
              <a:defRPr lang="en-US" sz="2000" kern="1200" dirty="0" smtClean="0">
                <a:solidFill>
                  <a:schemeClr val="tx1"/>
                </a:solidFill>
                <a:latin typeface="MetaSerifOT-Book" pitchFamily="50" charset="0"/>
                <a:ea typeface="Verdana" pitchFamily="34" charset="0"/>
                <a:cs typeface="Verdana" pitchFamily="34" charset="0"/>
              </a:defRPr>
            </a:lvl3pPr>
            <a:lvl4pPr marL="0" indent="0" algn="l" defTabSz="914400" rtl="0" eaLnBrk="1" latinLnBrk="0" hangingPunct="1">
              <a:spcBef>
                <a:spcPct val="20000"/>
              </a:spcBef>
              <a:buFont typeface="Arial" pitchFamily="34" charset="0"/>
              <a:buNone/>
              <a:defRPr lang="en-US" sz="1600" kern="1200" dirty="0" smtClean="0">
                <a:solidFill>
                  <a:schemeClr val="tx1"/>
                </a:solidFill>
                <a:latin typeface="MetaSerifOT-Book" pitchFamily="50" charset="0"/>
                <a:ea typeface="Verdana" pitchFamily="34" charset="0"/>
                <a:cs typeface="Verdana" pitchFamily="34" charset="0"/>
              </a:defRPr>
            </a:lvl4pPr>
            <a:lvl5pPr marL="0" indent="0" algn="l" defTabSz="914400" rtl="0" eaLnBrk="1" latinLnBrk="0" hangingPunct="1">
              <a:spcBef>
                <a:spcPct val="20000"/>
              </a:spcBef>
              <a:buFont typeface="Arial" pitchFamily="34" charset="0"/>
              <a:buNone/>
              <a:defRPr lang="en-US" sz="1200" kern="1200" dirty="0" smtClean="0">
                <a:solidFill>
                  <a:schemeClr val="tx1"/>
                </a:solidFill>
                <a:latin typeface="MetaSerifOT-Book"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solidFill>
                  <a:schemeClr val="bg1"/>
                </a:solidFill>
                <a:latin typeface="MetaOT-Book" pitchFamily="50" charset="0"/>
              </a:rPr>
              <a:t>Design Synthesis</a:t>
            </a:r>
          </a:p>
          <a:p>
            <a:pPr lvl="1"/>
            <a:endParaRPr lang="en-US" sz="1200" dirty="0" smtClean="0">
              <a:solidFill>
                <a:schemeClr val="bg1"/>
              </a:solidFill>
              <a:latin typeface="MetaOT-Medium" pitchFamily="50" charset="0"/>
            </a:endParaRPr>
          </a:p>
          <a:p>
            <a:pPr lvl="1"/>
            <a:r>
              <a:rPr lang="en-US" sz="1200" dirty="0" smtClean="0">
                <a:solidFill>
                  <a:schemeClr val="bg1"/>
                </a:solidFill>
                <a:latin typeface="MetaOT-Medium" pitchFamily="50" charset="0"/>
              </a:rPr>
              <a:t>Jon </a:t>
            </a:r>
            <a:r>
              <a:rPr lang="en-US" sz="1200" dirty="0" err="1" smtClean="0">
                <a:solidFill>
                  <a:schemeClr val="bg1"/>
                </a:solidFill>
                <a:latin typeface="MetaOT-Medium" pitchFamily="50" charset="0"/>
              </a:rPr>
              <a:t>Kolko</a:t>
            </a:r>
            <a:r>
              <a:rPr lang="en-US" sz="1200" dirty="0" smtClean="0">
                <a:solidFill>
                  <a:schemeClr val="bg1"/>
                </a:solidFill>
                <a:latin typeface="MetaOT-Book" pitchFamily="50" charset="0"/>
              </a:rPr>
              <a:t/>
            </a:r>
            <a:br>
              <a:rPr lang="en-US" sz="1200" dirty="0" smtClean="0">
                <a:solidFill>
                  <a:schemeClr val="bg1"/>
                </a:solidFill>
                <a:latin typeface="MetaOT-Book" pitchFamily="50" charset="0"/>
              </a:rPr>
            </a:br>
            <a:r>
              <a:rPr lang="en-US" sz="1200" dirty="0" smtClean="0">
                <a:solidFill>
                  <a:schemeClr val="bg1"/>
                </a:solidFill>
                <a:latin typeface="MetaOT-Book" pitchFamily="50" charset="0"/>
              </a:rPr>
              <a:t>Professor, Austin Center for Design</a:t>
            </a:r>
            <a:endParaRPr lang="en-US" sz="1200" dirty="0" smtClean="0">
              <a:solidFill>
                <a:schemeClr val="bg1"/>
              </a:solidFill>
              <a:latin typeface="MetaOT-Book" pitchFamily="50" charset="0"/>
            </a:endParaRPr>
          </a:p>
        </p:txBody>
      </p:sp>
      <p:cxnSp>
        <p:nvCxnSpPr>
          <p:cNvPr id="3" name="Straight Connector 2"/>
          <p:cNvCxnSpPr/>
          <p:nvPr/>
        </p:nvCxnSpPr>
        <p:spPr>
          <a:xfrm flipH="1">
            <a:off x="0" y="5361563"/>
            <a:ext cx="9144000"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2947" name="Picture 3" descr="C:\Users\Jon\Dropbox\designschool\logo\ac4d_whit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847"/>
          <a:stretch/>
        </p:blipFill>
        <p:spPr bwMode="auto">
          <a:xfrm>
            <a:off x="7830762" y="6019799"/>
            <a:ext cx="999779" cy="49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34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28600" y="1676400"/>
            <a:ext cx="2819400" cy="461665"/>
          </a:xfrm>
          <a:prstGeom prst="rect">
            <a:avLst/>
          </a:prstGeom>
          <a:noFill/>
        </p:spPr>
        <p:txBody>
          <a:bodyPr wrap="square" rtlCol="0">
            <a:spAutoFit/>
          </a:bodyPr>
          <a:lstStyle/>
          <a:p>
            <a:r>
              <a:rPr lang="en-US" sz="1200" dirty="0" smtClean="0">
                <a:latin typeface="MetaOT-Book" pitchFamily="50" charset="0"/>
              </a:rPr>
              <a:t>Immersion – gathering data and understanding of a unique situation</a:t>
            </a:r>
            <a:endParaRPr lang="en-US" sz="1200" dirty="0">
              <a:latin typeface="MetaOT-Book" pitchFamily="50" charset="0"/>
            </a:endParaRPr>
          </a:p>
        </p:txBody>
      </p:sp>
      <p:sp>
        <p:nvSpPr>
          <p:cNvPr id="36" name="TextBox 35"/>
          <p:cNvSpPr txBox="1"/>
          <p:nvPr/>
        </p:nvSpPr>
        <p:spPr>
          <a:xfrm>
            <a:off x="6172200" y="1679377"/>
            <a:ext cx="2819400" cy="461665"/>
          </a:xfrm>
          <a:prstGeom prst="rect">
            <a:avLst/>
          </a:prstGeom>
          <a:noFill/>
        </p:spPr>
        <p:txBody>
          <a:bodyPr wrap="square" rtlCol="0">
            <a:spAutoFit/>
          </a:bodyPr>
          <a:lstStyle/>
          <a:p>
            <a:r>
              <a:rPr lang="en-US" sz="1200" dirty="0" smtClean="0">
                <a:latin typeface="MetaOT-Book" pitchFamily="50" charset="0"/>
              </a:rPr>
              <a:t>Hypothesis validation through generative form giving</a:t>
            </a:r>
            <a:endParaRPr lang="en-US" sz="1200" dirty="0">
              <a:latin typeface="MetaOT-Book" pitchFamily="50" charset="0"/>
            </a:endParaRPr>
          </a:p>
        </p:txBody>
      </p:sp>
      <p:sp>
        <p:nvSpPr>
          <p:cNvPr id="11" name="Rectangle 10"/>
          <p:cNvSpPr/>
          <p:nvPr/>
        </p:nvSpPr>
        <p:spPr>
          <a:xfrm>
            <a:off x="228600" y="3048000"/>
            <a:ext cx="8763000" cy="954107"/>
          </a:xfrm>
          <a:prstGeom prst="rect">
            <a:avLst/>
          </a:prstGeom>
        </p:spPr>
        <p:txBody>
          <a:bodyPr wrap="square">
            <a:spAutoFit/>
          </a:bodyPr>
          <a:lstStyle/>
          <a:p>
            <a:pPr algn="ctr"/>
            <a:r>
              <a:rPr lang="en-US" sz="2800" dirty="0" smtClean="0">
                <a:latin typeface="MetaOT-Book" pitchFamily="50" charset="0"/>
              </a:rPr>
              <a:t>Synthesis is the process of making </a:t>
            </a:r>
            <a:r>
              <a:rPr lang="en-US" sz="2800" dirty="0">
                <a:latin typeface="MetaOT-Book" pitchFamily="50" charset="0"/>
              </a:rPr>
              <a:t>meaning through </a:t>
            </a:r>
            <a:r>
              <a:rPr lang="en-US" sz="2800" dirty="0" smtClean="0">
                <a:latin typeface="MetaOT-Book" pitchFamily="50" charset="0"/>
              </a:rPr>
              <a:t>inference-based sensemaking.</a:t>
            </a:r>
            <a:endParaRPr lang="en-US" sz="2800" dirty="0">
              <a:latin typeface="MetaOT-Book" pitchFamily="50" charset="0"/>
            </a:endParaRPr>
          </a:p>
        </p:txBody>
      </p:sp>
      <p:grpSp>
        <p:nvGrpSpPr>
          <p:cNvPr id="19" name="Group 18"/>
          <p:cNvGrpSpPr/>
          <p:nvPr/>
        </p:nvGrpSpPr>
        <p:grpSpPr>
          <a:xfrm>
            <a:off x="228600" y="228600"/>
            <a:ext cx="8763000" cy="1362580"/>
            <a:chOff x="228600" y="228600"/>
            <a:chExt cx="8763000" cy="1362580"/>
          </a:xfrm>
        </p:grpSpPr>
        <p:sp>
          <p:nvSpPr>
            <p:cNvPr id="20"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sp>
        <p:nvSpPr>
          <p:cNvPr id="13"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10</a:t>
            </a:fld>
            <a:endParaRPr lang="en-US" dirty="0"/>
          </a:p>
        </p:txBody>
      </p:sp>
    </p:spTree>
    <p:extLst>
      <p:ext uri="{BB962C8B-B14F-4D97-AF65-F5344CB8AC3E}">
        <p14:creationId xmlns:p14="http://schemas.microsoft.com/office/powerpoint/2010/main" val="49712825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3048000"/>
            <a:ext cx="8763000" cy="954107"/>
          </a:xfrm>
          <a:prstGeom prst="rect">
            <a:avLst/>
          </a:prstGeom>
        </p:spPr>
        <p:txBody>
          <a:bodyPr wrap="square">
            <a:spAutoFit/>
          </a:bodyPr>
          <a:lstStyle/>
          <a:p>
            <a:pPr algn="ctr"/>
            <a:r>
              <a:rPr lang="en-US" sz="2800" dirty="0" smtClean="0">
                <a:latin typeface="MetaOT-Book" pitchFamily="50" charset="0"/>
              </a:rPr>
              <a:t>Synthesis is the process of making </a:t>
            </a:r>
            <a:r>
              <a:rPr lang="en-US" sz="2800" dirty="0">
                <a:latin typeface="MetaOT-Book" pitchFamily="50" charset="0"/>
              </a:rPr>
              <a:t>meaning through </a:t>
            </a:r>
            <a:r>
              <a:rPr lang="en-US" sz="2800" u="sng" dirty="0" smtClean="0">
                <a:solidFill>
                  <a:schemeClr val="accent3"/>
                </a:solidFill>
                <a:latin typeface="MetaOT-Book" pitchFamily="50" charset="0"/>
              </a:rPr>
              <a:t>inference-based</a:t>
            </a:r>
            <a:r>
              <a:rPr lang="en-US" sz="2800" dirty="0">
                <a:solidFill>
                  <a:schemeClr val="accent3"/>
                </a:solidFill>
                <a:latin typeface="MetaOT-Book" pitchFamily="50" charset="0"/>
              </a:rPr>
              <a:t> </a:t>
            </a:r>
            <a:r>
              <a:rPr lang="en-US" sz="2800" dirty="0" smtClean="0">
                <a:latin typeface="MetaOT-Book" pitchFamily="50" charset="0"/>
              </a:rPr>
              <a:t>sensemaking.</a:t>
            </a:r>
            <a:endParaRPr lang="en-US" sz="2800" dirty="0">
              <a:latin typeface="MetaOT-Book" pitchFamily="50" charset="0"/>
            </a:endParaRPr>
          </a:p>
        </p:txBody>
      </p:sp>
      <p:grpSp>
        <p:nvGrpSpPr>
          <p:cNvPr id="19" name="Group 18"/>
          <p:cNvGrpSpPr/>
          <p:nvPr/>
        </p:nvGrpSpPr>
        <p:grpSpPr>
          <a:xfrm>
            <a:off x="228600" y="228600"/>
            <a:ext cx="8763000" cy="1362580"/>
            <a:chOff x="228600" y="228600"/>
            <a:chExt cx="8763000" cy="1362580"/>
          </a:xfrm>
        </p:grpSpPr>
        <p:sp>
          <p:nvSpPr>
            <p:cNvPr id="20"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26" name="Straight Arrow Connector 25"/>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11</a:t>
            </a:fld>
            <a:endParaRPr lang="en-US" dirty="0"/>
          </a:p>
        </p:txBody>
      </p:sp>
    </p:spTree>
    <p:extLst>
      <p:ext uri="{BB962C8B-B14F-4D97-AF65-F5344CB8AC3E}">
        <p14:creationId xmlns:p14="http://schemas.microsoft.com/office/powerpoint/2010/main" val="202127025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256" y="3048000"/>
            <a:ext cx="1797287"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err="1">
                <a:solidFill>
                  <a:schemeClr val="accent3"/>
                </a:solidFill>
                <a:latin typeface="MetaOT-Book" pitchFamily="50" charset="0"/>
              </a:rPr>
              <a:t>abductive</a:t>
            </a:r>
            <a:r>
              <a:rPr lang="en-US" sz="2800" kern="0" dirty="0">
                <a:solidFill>
                  <a:schemeClr val="accent3"/>
                </a:solidFill>
                <a:latin typeface="MetaOT-Book" pitchFamily="50" charset="0"/>
              </a:rPr>
              <a:t> </a:t>
            </a:r>
            <a:endParaRPr lang="en-US" sz="2800" dirty="0">
              <a:solidFill>
                <a:schemeClr val="accent3"/>
              </a:solidFill>
              <a:latin typeface="MetaOT-Book" pitchFamily="50" charset="0"/>
            </a:endParaRPr>
          </a:p>
        </p:txBody>
      </p:sp>
      <p:sp>
        <p:nvSpPr>
          <p:cNvPr id="6" name="Rectangle 5"/>
          <p:cNvSpPr/>
          <p:nvPr/>
        </p:nvSpPr>
        <p:spPr>
          <a:xfrm>
            <a:off x="780533" y="3048000"/>
            <a:ext cx="1715534"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deductive</a:t>
            </a:r>
            <a:endParaRPr lang="en-US" sz="2800" dirty="0">
              <a:solidFill>
                <a:schemeClr val="accent3"/>
              </a:solidFill>
              <a:latin typeface="MetaOT-Book" pitchFamily="50" charset="0"/>
            </a:endParaRPr>
          </a:p>
        </p:txBody>
      </p:sp>
      <p:sp>
        <p:nvSpPr>
          <p:cNvPr id="7" name="Rectangle 6"/>
          <p:cNvSpPr/>
          <p:nvPr/>
        </p:nvSpPr>
        <p:spPr>
          <a:xfrm>
            <a:off x="3798018" y="3048000"/>
            <a:ext cx="1624163"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inductive</a:t>
            </a:r>
            <a:endParaRPr lang="en-US" sz="2800" dirty="0">
              <a:solidFill>
                <a:schemeClr val="accent3"/>
              </a:solidFill>
              <a:latin typeface="MetaOT-Book" pitchFamily="50" charset="0"/>
            </a:endParaRPr>
          </a:p>
        </p:txBody>
      </p:sp>
      <p:sp>
        <p:nvSpPr>
          <p:cNvPr id="5"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12</a:t>
            </a:fld>
            <a:endParaRPr lang="en-US" dirty="0"/>
          </a:p>
        </p:txBody>
      </p:sp>
    </p:spTree>
    <p:extLst>
      <p:ext uri="{BB962C8B-B14F-4D97-AF65-F5344CB8AC3E}">
        <p14:creationId xmlns:p14="http://schemas.microsoft.com/office/powerpoint/2010/main" val="160977833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256" y="3048000"/>
            <a:ext cx="1797287"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err="1">
                <a:solidFill>
                  <a:schemeClr val="accent3"/>
                </a:solidFill>
                <a:latin typeface="MetaOT-Book" pitchFamily="50" charset="0"/>
              </a:rPr>
              <a:t>abductive</a:t>
            </a:r>
            <a:r>
              <a:rPr lang="en-US" sz="2800" kern="0" dirty="0">
                <a:solidFill>
                  <a:schemeClr val="accent3"/>
                </a:solidFill>
                <a:latin typeface="MetaOT-Book" pitchFamily="50" charset="0"/>
              </a:rPr>
              <a:t> </a:t>
            </a:r>
            <a:endParaRPr lang="en-US" sz="2800" dirty="0">
              <a:solidFill>
                <a:schemeClr val="accent3"/>
              </a:solidFill>
              <a:latin typeface="MetaOT-Book" pitchFamily="50" charset="0"/>
            </a:endParaRPr>
          </a:p>
        </p:txBody>
      </p:sp>
      <p:sp>
        <p:nvSpPr>
          <p:cNvPr id="6" name="Rectangle 5"/>
          <p:cNvSpPr/>
          <p:nvPr/>
        </p:nvSpPr>
        <p:spPr>
          <a:xfrm>
            <a:off x="780533" y="3048000"/>
            <a:ext cx="1715534"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deductive</a:t>
            </a:r>
            <a:endParaRPr lang="en-US" sz="2800" dirty="0">
              <a:solidFill>
                <a:schemeClr val="accent3"/>
              </a:solidFill>
              <a:latin typeface="MetaOT-Book" pitchFamily="50" charset="0"/>
            </a:endParaRPr>
          </a:p>
        </p:txBody>
      </p:sp>
      <p:sp>
        <p:nvSpPr>
          <p:cNvPr id="7" name="Rectangle 6"/>
          <p:cNvSpPr/>
          <p:nvPr/>
        </p:nvSpPr>
        <p:spPr>
          <a:xfrm>
            <a:off x="3798018" y="3048000"/>
            <a:ext cx="1624163"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inductive</a:t>
            </a:r>
            <a:endParaRPr lang="en-US" sz="2800" dirty="0">
              <a:solidFill>
                <a:schemeClr val="accent3"/>
              </a:solidFill>
              <a:latin typeface="MetaOT-Book" pitchFamily="50" charset="0"/>
            </a:endParaRPr>
          </a:p>
        </p:txBody>
      </p:sp>
      <p:sp>
        <p:nvSpPr>
          <p:cNvPr id="5" name="Rectangle 18"/>
          <p:cNvSpPr txBox="1">
            <a:spLocks noChangeArrowheads="1"/>
          </p:cNvSpPr>
          <p:nvPr/>
        </p:nvSpPr>
        <p:spPr>
          <a:xfrm>
            <a:off x="228600" y="3962400"/>
            <a:ext cx="2819400" cy="1143000"/>
          </a:xfrm>
          <a:prstGeom prst="rect">
            <a:avLst/>
          </a:prstGeom>
        </p:spPr>
        <p:txBody>
          <a:bodyPr/>
          <a:lstStyle/>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The output is guaranteed to be true, </a:t>
            </a:r>
            <a:r>
              <a:rPr lang="en-US" sz="1200" kern="0" dirty="0" smtClean="0">
                <a:solidFill>
                  <a:srgbClr val="FFFFFF"/>
                </a:solidFill>
                <a:latin typeface="MetaOT-Book" pitchFamily="50" charset="0"/>
              </a:rPr>
              <a:t/>
            </a:r>
            <a:br>
              <a:rPr lang="en-US" sz="1200" kern="0" dirty="0" smtClean="0">
                <a:solidFill>
                  <a:srgbClr val="FFFFFF"/>
                </a:solidFill>
                <a:latin typeface="MetaOT-Book" pitchFamily="50" charset="0"/>
              </a:rPr>
            </a:br>
            <a:r>
              <a:rPr lang="en-US" sz="1200" kern="0" dirty="0" smtClean="0">
                <a:solidFill>
                  <a:srgbClr val="FFFFFF"/>
                </a:solidFill>
                <a:latin typeface="MetaOT-Book" pitchFamily="50" charset="0"/>
              </a:rPr>
              <a:t>if </a:t>
            </a:r>
            <a:r>
              <a:rPr lang="en-US" sz="1200" kern="0" dirty="0">
                <a:solidFill>
                  <a:srgbClr val="FFFFFF"/>
                </a:solidFill>
                <a:latin typeface="MetaOT-Book" pitchFamily="50" charset="0"/>
              </a:rPr>
              <a:t>the premise is true. </a:t>
            </a:r>
          </a:p>
        </p:txBody>
      </p:sp>
      <p:sp>
        <p:nvSpPr>
          <p:cNvPr id="8" name="Rectangle 18"/>
          <p:cNvSpPr txBox="1">
            <a:spLocks noChangeArrowheads="1"/>
          </p:cNvSpPr>
          <p:nvPr/>
        </p:nvSpPr>
        <p:spPr>
          <a:xfrm>
            <a:off x="199373" y="1600200"/>
            <a:ext cx="2819400" cy="1066800"/>
          </a:xfrm>
          <a:prstGeom prst="rect">
            <a:avLst/>
          </a:prstGeom>
        </p:spPr>
        <p:txBody>
          <a:bodyPr anchor="b"/>
          <a:lstStyle/>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Jon is a Designer.</a:t>
            </a:r>
          </a:p>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All Designers are </a:t>
            </a:r>
            <a:r>
              <a:rPr lang="en-US" sz="1200" kern="0" dirty="0" smtClean="0">
                <a:solidFill>
                  <a:srgbClr val="FFFFFF"/>
                </a:solidFill>
                <a:latin typeface="MetaOT-Book" pitchFamily="50" charset="0"/>
              </a:rPr>
              <a:t>Arrogant Bastards.</a:t>
            </a:r>
            <a:endParaRPr lang="en-US" sz="1200" kern="0" dirty="0">
              <a:solidFill>
                <a:srgbClr val="FFFFFF"/>
              </a:solidFill>
              <a:latin typeface="MetaOT-Book" pitchFamily="50" charset="0"/>
            </a:endParaRPr>
          </a:p>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Therefore, Jon </a:t>
            </a:r>
            <a:r>
              <a:rPr lang="en-US" sz="1200" kern="0" dirty="0" smtClean="0">
                <a:solidFill>
                  <a:srgbClr val="FFFFFF"/>
                </a:solidFill>
                <a:latin typeface="MetaOT-Book" pitchFamily="50" charset="0"/>
              </a:rPr>
              <a:t>is an Arrogant Bastard.</a:t>
            </a:r>
            <a:endParaRPr lang="en-US" sz="1200" kern="0" dirty="0">
              <a:solidFill>
                <a:srgbClr val="FFFFFF"/>
              </a:solidFill>
              <a:latin typeface="MetaOT-Book" pitchFamily="50" charset="0"/>
            </a:endParaRPr>
          </a:p>
        </p:txBody>
      </p:sp>
      <p:sp>
        <p:nvSpPr>
          <p:cNvPr id="9"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13</a:t>
            </a:fld>
            <a:endParaRPr lang="en-US" dirty="0"/>
          </a:p>
        </p:txBody>
      </p:sp>
    </p:spTree>
    <p:extLst>
      <p:ext uri="{BB962C8B-B14F-4D97-AF65-F5344CB8AC3E}">
        <p14:creationId xmlns:p14="http://schemas.microsoft.com/office/powerpoint/2010/main" val="320887480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256" y="3048000"/>
            <a:ext cx="1797287"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err="1">
                <a:solidFill>
                  <a:schemeClr val="accent3"/>
                </a:solidFill>
                <a:latin typeface="MetaOT-Book" pitchFamily="50" charset="0"/>
              </a:rPr>
              <a:t>abductive</a:t>
            </a:r>
            <a:r>
              <a:rPr lang="en-US" sz="2800" kern="0" dirty="0">
                <a:solidFill>
                  <a:schemeClr val="accent3"/>
                </a:solidFill>
                <a:latin typeface="MetaOT-Book" pitchFamily="50" charset="0"/>
              </a:rPr>
              <a:t> </a:t>
            </a:r>
            <a:endParaRPr lang="en-US" sz="2800" dirty="0">
              <a:solidFill>
                <a:schemeClr val="accent3"/>
              </a:solidFill>
              <a:latin typeface="MetaOT-Book" pitchFamily="50" charset="0"/>
            </a:endParaRPr>
          </a:p>
        </p:txBody>
      </p:sp>
      <p:sp>
        <p:nvSpPr>
          <p:cNvPr id="6" name="Rectangle 5"/>
          <p:cNvSpPr/>
          <p:nvPr/>
        </p:nvSpPr>
        <p:spPr>
          <a:xfrm>
            <a:off x="780533" y="3048000"/>
            <a:ext cx="1715534"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deductive</a:t>
            </a:r>
            <a:endParaRPr lang="en-US" sz="2800" dirty="0">
              <a:solidFill>
                <a:schemeClr val="accent3"/>
              </a:solidFill>
              <a:latin typeface="MetaOT-Book" pitchFamily="50" charset="0"/>
            </a:endParaRPr>
          </a:p>
        </p:txBody>
      </p:sp>
      <p:sp>
        <p:nvSpPr>
          <p:cNvPr id="7" name="Rectangle 6"/>
          <p:cNvSpPr/>
          <p:nvPr/>
        </p:nvSpPr>
        <p:spPr>
          <a:xfrm>
            <a:off x="3798018" y="3048000"/>
            <a:ext cx="1624163"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inductive</a:t>
            </a:r>
            <a:endParaRPr lang="en-US" sz="2800" dirty="0">
              <a:solidFill>
                <a:schemeClr val="accent3"/>
              </a:solidFill>
              <a:latin typeface="MetaOT-Book" pitchFamily="50" charset="0"/>
            </a:endParaRPr>
          </a:p>
        </p:txBody>
      </p:sp>
      <p:sp>
        <p:nvSpPr>
          <p:cNvPr id="5" name="Rectangle 18"/>
          <p:cNvSpPr txBox="1">
            <a:spLocks noChangeArrowheads="1"/>
          </p:cNvSpPr>
          <p:nvPr/>
        </p:nvSpPr>
        <p:spPr>
          <a:xfrm>
            <a:off x="228600" y="3962400"/>
            <a:ext cx="2819400" cy="1143000"/>
          </a:xfrm>
          <a:prstGeom prst="rect">
            <a:avLst/>
          </a:prstGeom>
        </p:spPr>
        <p:txBody>
          <a:bodyPr/>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The output is guaranteed to be true, </a:t>
            </a:r>
            <a:r>
              <a:rPr lang="en-US" sz="1200" kern="0" dirty="0" smtClean="0">
                <a:solidFill>
                  <a:schemeClr val="tx1">
                    <a:lumMod val="50000"/>
                  </a:schemeClr>
                </a:solidFill>
                <a:latin typeface="MetaOT-Book" pitchFamily="50" charset="0"/>
              </a:rPr>
              <a:t/>
            </a:r>
            <a:br>
              <a:rPr lang="en-US" sz="1200" kern="0" dirty="0" smtClean="0">
                <a:solidFill>
                  <a:schemeClr val="tx1">
                    <a:lumMod val="50000"/>
                  </a:schemeClr>
                </a:solidFill>
                <a:latin typeface="MetaOT-Book" pitchFamily="50" charset="0"/>
              </a:rPr>
            </a:br>
            <a:r>
              <a:rPr lang="en-US" sz="1200" kern="0" dirty="0" smtClean="0">
                <a:solidFill>
                  <a:schemeClr val="tx1">
                    <a:lumMod val="50000"/>
                  </a:schemeClr>
                </a:solidFill>
                <a:latin typeface="MetaOT-Book" pitchFamily="50" charset="0"/>
              </a:rPr>
              <a:t>if </a:t>
            </a:r>
            <a:r>
              <a:rPr lang="en-US" sz="1200" kern="0" dirty="0">
                <a:solidFill>
                  <a:schemeClr val="tx1">
                    <a:lumMod val="50000"/>
                  </a:schemeClr>
                </a:solidFill>
                <a:latin typeface="MetaOT-Book" pitchFamily="50" charset="0"/>
              </a:rPr>
              <a:t>the premise is true. </a:t>
            </a:r>
          </a:p>
        </p:txBody>
      </p:sp>
      <p:sp>
        <p:nvSpPr>
          <p:cNvPr id="8" name="Rectangle 18"/>
          <p:cNvSpPr txBox="1">
            <a:spLocks noChangeArrowheads="1"/>
          </p:cNvSpPr>
          <p:nvPr/>
        </p:nvSpPr>
        <p:spPr>
          <a:xfrm>
            <a:off x="199373" y="1600200"/>
            <a:ext cx="2819400" cy="1066800"/>
          </a:xfrm>
          <a:prstGeom prst="rect">
            <a:avLst/>
          </a:prstGeom>
        </p:spPr>
        <p:txBody>
          <a:bodyPr anchor="b"/>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Jon is a Designer.</a:t>
            </a:r>
          </a:p>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All Designers are </a:t>
            </a:r>
            <a:r>
              <a:rPr lang="en-US" sz="1200" kern="0" dirty="0" smtClean="0">
                <a:solidFill>
                  <a:schemeClr val="tx1">
                    <a:lumMod val="50000"/>
                  </a:schemeClr>
                </a:solidFill>
                <a:latin typeface="MetaOT-Book" pitchFamily="50" charset="0"/>
              </a:rPr>
              <a:t>Arrogant Bastards.</a:t>
            </a:r>
            <a:endParaRPr lang="en-US" sz="1200" kern="0" dirty="0">
              <a:solidFill>
                <a:schemeClr val="tx1">
                  <a:lumMod val="50000"/>
                </a:schemeClr>
              </a:solidFill>
              <a:latin typeface="MetaOT-Book" pitchFamily="50" charset="0"/>
            </a:endParaRPr>
          </a:p>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Therefore, Jon </a:t>
            </a:r>
            <a:r>
              <a:rPr lang="en-US" sz="1200" kern="0" dirty="0" smtClean="0">
                <a:solidFill>
                  <a:schemeClr val="tx1">
                    <a:lumMod val="50000"/>
                  </a:schemeClr>
                </a:solidFill>
                <a:latin typeface="MetaOT-Book" pitchFamily="50" charset="0"/>
              </a:rPr>
              <a:t>is an Arrogant Bastard.</a:t>
            </a:r>
            <a:endParaRPr lang="en-US" sz="1200" kern="0" dirty="0">
              <a:solidFill>
                <a:schemeClr val="tx1">
                  <a:lumMod val="50000"/>
                </a:schemeClr>
              </a:solidFill>
              <a:latin typeface="MetaOT-Book" pitchFamily="50" charset="0"/>
            </a:endParaRPr>
          </a:p>
        </p:txBody>
      </p:sp>
      <p:sp>
        <p:nvSpPr>
          <p:cNvPr id="12" name="Rectangle 18"/>
          <p:cNvSpPr txBox="1">
            <a:spLocks noChangeArrowheads="1"/>
          </p:cNvSpPr>
          <p:nvPr/>
        </p:nvSpPr>
        <p:spPr>
          <a:xfrm>
            <a:off x="3200400" y="3962400"/>
            <a:ext cx="2819400" cy="1143000"/>
          </a:xfrm>
          <a:prstGeom prst="rect">
            <a:avLst/>
          </a:prstGeom>
        </p:spPr>
        <p:txBody>
          <a:bodyPr/>
          <a:lstStyle/>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Gives good evidence </a:t>
            </a:r>
            <a:r>
              <a:rPr lang="en-US" sz="1200" kern="0" dirty="0" smtClean="0">
                <a:solidFill>
                  <a:srgbClr val="FFFFFF"/>
                </a:solidFill>
                <a:latin typeface="MetaOT-Book" pitchFamily="50" charset="0"/>
              </a:rPr>
              <a:t/>
            </a:r>
            <a:br>
              <a:rPr lang="en-US" sz="1200" kern="0" dirty="0" smtClean="0">
                <a:solidFill>
                  <a:srgbClr val="FFFFFF"/>
                </a:solidFill>
                <a:latin typeface="MetaOT-Book" pitchFamily="50" charset="0"/>
              </a:rPr>
            </a:br>
            <a:r>
              <a:rPr lang="en-US" sz="1200" kern="0" dirty="0" smtClean="0">
                <a:solidFill>
                  <a:srgbClr val="FFFFFF"/>
                </a:solidFill>
                <a:latin typeface="MetaOT-Book" pitchFamily="50" charset="0"/>
              </a:rPr>
              <a:t>that </a:t>
            </a:r>
            <a:r>
              <a:rPr lang="en-US" sz="1200" kern="0" dirty="0">
                <a:solidFill>
                  <a:srgbClr val="FFFFFF"/>
                </a:solidFill>
                <a:latin typeface="MetaOT-Book" pitchFamily="50" charset="0"/>
              </a:rPr>
              <a:t>a conclusion is true.</a:t>
            </a:r>
          </a:p>
        </p:txBody>
      </p:sp>
      <p:sp>
        <p:nvSpPr>
          <p:cNvPr id="13" name="Rectangle 18"/>
          <p:cNvSpPr txBox="1">
            <a:spLocks noChangeArrowheads="1"/>
          </p:cNvSpPr>
          <p:nvPr/>
        </p:nvSpPr>
        <p:spPr>
          <a:xfrm>
            <a:off x="3171173" y="1295400"/>
            <a:ext cx="2819400" cy="1371600"/>
          </a:xfrm>
          <a:prstGeom prst="rect">
            <a:avLst/>
          </a:prstGeom>
        </p:spPr>
        <p:txBody>
          <a:bodyPr anchor="b"/>
          <a:lstStyle/>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All of the designers I’ve </a:t>
            </a:r>
            <a:r>
              <a:rPr lang="en-US" sz="1200" kern="0" dirty="0" smtClean="0">
                <a:solidFill>
                  <a:srgbClr val="FFFFFF"/>
                </a:solidFill>
                <a:latin typeface="MetaOT-Book" pitchFamily="50" charset="0"/>
              </a:rPr>
              <a:t>ever seen </a:t>
            </a:r>
            <a:r>
              <a:rPr lang="en-US" sz="1200" kern="0" dirty="0">
                <a:solidFill>
                  <a:srgbClr val="FFFFFF"/>
                </a:solidFill>
                <a:latin typeface="MetaOT-Book" pitchFamily="50" charset="0"/>
              </a:rPr>
              <a:t>wear black t-shirts.</a:t>
            </a:r>
          </a:p>
          <a:p>
            <a:pPr algn="ctr" defTabSz="457200">
              <a:spcBef>
                <a:spcPts val="688"/>
              </a:spcBef>
              <a:buClr>
                <a:srgbClr val="808080"/>
              </a:buClr>
              <a:buSzPct val="100000"/>
              <a:buFont typeface="Arial" charset="0"/>
              <a:buNone/>
              <a:defRPr/>
            </a:pPr>
            <a:r>
              <a:rPr lang="en-US" sz="1200" kern="0" dirty="0">
                <a:solidFill>
                  <a:srgbClr val="FFFFFF"/>
                </a:solidFill>
                <a:latin typeface="MetaOT-Book" pitchFamily="50" charset="0"/>
              </a:rPr>
              <a:t>Therefore, the next designer I will see will be wearing a black t-shirt</a:t>
            </a:r>
            <a:r>
              <a:rPr lang="en-US" sz="1200" kern="0" dirty="0" smtClean="0">
                <a:solidFill>
                  <a:srgbClr val="FFFFFF"/>
                </a:solidFill>
                <a:latin typeface="MetaOT-Book" pitchFamily="50" charset="0"/>
              </a:rPr>
              <a:t>.</a:t>
            </a:r>
            <a:endParaRPr lang="en-US" sz="1200" kern="0" dirty="0">
              <a:solidFill>
                <a:srgbClr val="FFFFFF"/>
              </a:solidFill>
              <a:latin typeface="MetaOT-Book" pitchFamily="50" charset="0"/>
            </a:endParaRPr>
          </a:p>
        </p:txBody>
      </p:sp>
      <p:sp>
        <p:nvSpPr>
          <p:cNvPr id="9"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14</a:t>
            </a:fld>
            <a:endParaRPr lang="en-US" dirty="0"/>
          </a:p>
        </p:txBody>
      </p:sp>
    </p:spTree>
    <p:extLst>
      <p:ext uri="{BB962C8B-B14F-4D97-AF65-F5344CB8AC3E}">
        <p14:creationId xmlns:p14="http://schemas.microsoft.com/office/powerpoint/2010/main" val="186483992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256" y="3048000"/>
            <a:ext cx="1797287"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err="1">
                <a:solidFill>
                  <a:schemeClr val="accent3"/>
                </a:solidFill>
                <a:latin typeface="MetaOT-Book" pitchFamily="50" charset="0"/>
              </a:rPr>
              <a:t>abductive</a:t>
            </a:r>
            <a:r>
              <a:rPr lang="en-US" sz="2800" kern="0" dirty="0">
                <a:solidFill>
                  <a:schemeClr val="accent3"/>
                </a:solidFill>
                <a:latin typeface="MetaOT-Book" pitchFamily="50" charset="0"/>
              </a:rPr>
              <a:t> </a:t>
            </a:r>
            <a:endParaRPr lang="en-US" sz="2800" dirty="0">
              <a:solidFill>
                <a:schemeClr val="accent3"/>
              </a:solidFill>
              <a:latin typeface="MetaOT-Book" pitchFamily="50" charset="0"/>
            </a:endParaRPr>
          </a:p>
        </p:txBody>
      </p:sp>
      <p:sp>
        <p:nvSpPr>
          <p:cNvPr id="6" name="Rectangle 5"/>
          <p:cNvSpPr/>
          <p:nvPr/>
        </p:nvSpPr>
        <p:spPr>
          <a:xfrm>
            <a:off x="780533" y="3048000"/>
            <a:ext cx="1715534"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deductive</a:t>
            </a:r>
            <a:endParaRPr lang="en-US" sz="2800" dirty="0">
              <a:solidFill>
                <a:schemeClr val="accent3"/>
              </a:solidFill>
              <a:latin typeface="MetaOT-Book" pitchFamily="50" charset="0"/>
            </a:endParaRPr>
          </a:p>
        </p:txBody>
      </p:sp>
      <p:sp>
        <p:nvSpPr>
          <p:cNvPr id="7" name="Rectangle 6"/>
          <p:cNvSpPr/>
          <p:nvPr/>
        </p:nvSpPr>
        <p:spPr>
          <a:xfrm>
            <a:off x="3798018" y="3048000"/>
            <a:ext cx="1624163" cy="523220"/>
          </a:xfrm>
          <a:prstGeom prst="rect">
            <a:avLst/>
          </a:prstGeom>
        </p:spPr>
        <p:txBody>
          <a:bodyPr wrap="none">
            <a:spAutoFit/>
          </a:bodyPr>
          <a:lstStyle/>
          <a:p>
            <a:pPr defTabSz="457200">
              <a:buClr>
                <a:srgbClr val="808080"/>
              </a:buClr>
              <a:buSzPct val="100000"/>
              <a:buFont typeface="Arial" pitchFamily="34" charset="0"/>
              <a:buNone/>
              <a:defRPr/>
            </a:pPr>
            <a:r>
              <a:rPr lang="en-US" sz="2800" kern="0" dirty="0">
                <a:solidFill>
                  <a:schemeClr val="accent3"/>
                </a:solidFill>
                <a:latin typeface="MetaOT-Book" pitchFamily="50" charset="0"/>
              </a:rPr>
              <a:t>inductive</a:t>
            </a:r>
            <a:endParaRPr lang="en-US" sz="2800" dirty="0">
              <a:solidFill>
                <a:schemeClr val="accent3"/>
              </a:solidFill>
              <a:latin typeface="MetaOT-Book" pitchFamily="50" charset="0"/>
            </a:endParaRPr>
          </a:p>
        </p:txBody>
      </p:sp>
      <p:sp>
        <p:nvSpPr>
          <p:cNvPr id="5" name="Rectangle 18"/>
          <p:cNvSpPr txBox="1">
            <a:spLocks noChangeArrowheads="1"/>
          </p:cNvSpPr>
          <p:nvPr/>
        </p:nvSpPr>
        <p:spPr>
          <a:xfrm>
            <a:off x="228600" y="3962400"/>
            <a:ext cx="2819400" cy="1143000"/>
          </a:xfrm>
          <a:prstGeom prst="rect">
            <a:avLst/>
          </a:prstGeom>
        </p:spPr>
        <p:txBody>
          <a:bodyPr/>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The output is guaranteed to be true, </a:t>
            </a:r>
            <a:r>
              <a:rPr lang="en-US" sz="1200" kern="0" dirty="0" smtClean="0">
                <a:solidFill>
                  <a:schemeClr val="tx1">
                    <a:lumMod val="50000"/>
                  </a:schemeClr>
                </a:solidFill>
                <a:latin typeface="MetaOT-Book" pitchFamily="50" charset="0"/>
              </a:rPr>
              <a:t/>
            </a:r>
            <a:br>
              <a:rPr lang="en-US" sz="1200" kern="0" dirty="0" smtClean="0">
                <a:solidFill>
                  <a:schemeClr val="tx1">
                    <a:lumMod val="50000"/>
                  </a:schemeClr>
                </a:solidFill>
                <a:latin typeface="MetaOT-Book" pitchFamily="50" charset="0"/>
              </a:rPr>
            </a:br>
            <a:r>
              <a:rPr lang="en-US" sz="1200" kern="0" dirty="0" smtClean="0">
                <a:solidFill>
                  <a:schemeClr val="tx1">
                    <a:lumMod val="50000"/>
                  </a:schemeClr>
                </a:solidFill>
                <a:latin typeface="MetaOT-Book" pitchFamily="50" charset="0"/>
              </a:rPr>
              <a:t>if </a:t>
            </a:r>
            <a:r>
              <a:rPr lang="en-US" sz="1200" kern="0" dirty="0">
                <a:solidFill>
                  <a:schemeClr val="tx1">
                    <a:lumMod val="50000"/>
                  </a:schemeClr>
                </a:solidFill>
                <a:latin typeface="MetaOT-Book" pitchFamily="50" charset="0"/>
              </a:rPr>
              <a:t>the premise is true. </a:t>
            </a:r>
          </a:p>
        </p:txBody>
      </p:sp>
      <p:sp>
        <p:nvSpPr>
          <p:cNvPr id="8" name="Rectangle 18"/>
          <p:cNvSpPr txBox="1">
            <a:spLocks noChangeArrowheads="1"/>
          </p:cNvSpPr>
          <p:nvPr/>
        </p:nvSpPr>
        <p:spPr>
          <a:xfrm>
            <a:off x="199373" y="1600200"/>
            <a:ext cx="2819400" cy="1066800"/>
          </a:xfrm>
          <a:prstGeom prst="rect">
            <a:avLst/>
          </a:prstGeom>
        </p:spPr>
        <p:txBody>
          <a:bodyPr anchor="b"/>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Jon is a Designer.</a:t>
            </a:r>
          </a:p>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All Designers are </a:t>
            </a:r>
            <a:r>
              <a:rPr lang="en-US" sz="1200" kern="0" dirty="0" smtClean="0">
                <a:solidFill>
                  <a:schemeClr val="tx1">
                    <a:lumMod val="50000"/>
                  </a:schemeClr>
                </a:solidFill>
                <a:latin typeface="MetaOT-Book" pitchFamily="50" charset="0"/>
              </a:rPr>
              <a:t>Arrogant Bastards.</a:t>
            </a:r>
            <a:endParaRPr lang="en-US" sz="1200" kern="0" dirty="0">
              <a:solidFill>
                <a:schemeClr val="tx1">
                  <a:lumMod val="50000"/>
                </a:schemeClr>
              </a:solidFill>
              <a:latin typeface="MetaOT-Book" pitchFamily="50" charset="0"/>
            </a:endParaRPr>
          </a:p>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Therefore, Jon </a:t>
            </a:r>
            <a:r>
              <a:rPr lang="en-US" sz="1200" kern="0" dirty="0" smtClean="0">
                <a:solidFill>
                  <a:schemeClr val="tx1">
                    <a:lumMod val="50000"/>
                  </a:schemeClr>
                </a:solidFill>
                <a:latin typeface="MetaOT-Book" pitchFamily="50" charset="0"/>
              </a:rPr>
              <a:t>is an Arrogant Bastard.</a:t>
            </a:r>
            <a:endParaRPr lang="en-US" sz="1200" kern="0" dirty="0">
              <a:solidFill>
                <a:schemeClr val="tx1">
                  <a:lumMod val="50000"/>
                </a:schemeClr>
              </a:solidFill>
              <a:latin typeface="MetaOT-Book" pitchFamily="50" charset="0"/>
            </a:endParaRPr>
          </a:p>
        </p:txBody>
      </p:sp>
      <p:sp>
        <p:nvSpPr>
          <p:cNvPr id="12" name="Rectangle 18"/>
          <p:cNvSpPr txBox="1">
            <a:spLocks noChangeArrowheads="1"/>
          </p:cNvSpPr>
          <p:nvPr/>
        </p:nvSpPr>
        <p:spPr>
          <a:xfrm>
            <a:off x="3200400" y="3962400"/>
            <a:ext cx="2819400" cy="1143000"/>
          </a:xfrm>
          <a:prstGeom prst="rect">
            <a:avLst/>
          </a:prstGeom>
        </p:spPr>
        <p:txBody>
          <a:bodyPr/>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Gives good evidence </a:t>
            </a:r>
            <a:r>
              <a:rPr lang="en-US" sz="1200" kern="0" dirty="0" smtClean="0">
                <a:solidFill>
                  <a:schemeClr val="tx1">
                    <a:lumMod val="50000"/>
                  </a:schemeClr>
                </a:solidFill>
                <a:latin typeface="MetaOT-Book" pitchFamily="50" charset="0"/>
              </a:rPr>
              <a:t/>
            </a:r>
            <a:br>
              <a:rPr lang="en-US" sz="1200" kern="0" dirty="0" smtClean="0">
                <a:solidFill>
                  <a:schemeClr val="tx1">
                    <a:lumMod val="50000"/>
                  </a:schemeClr>
                </a:solidFill>
                <a:latin typeface="MetaOT-Book" pitchFamily="50" charset="0"/>
              </a:rPr>
            </a:br>
            <a:r>
              <a:rPr lang="en-US" sz="1200" kern="0" dirty="0" smtClean="0">
                <a:solidFill>
                  <a:schemeClr val="tx1">
                    <a:lumMod val="50000"/>
                  </a:schemeClr>
                </a:solidFill>
                <a:latin typeface="MetaOT-Book" pitchFamily="50" charset="0"/>
              </a:rPr>
              <a:t>that </a:t>
            </a:r>
            <a:r>
              <a:rPr lang="en-US" sz="1200" kern="0" dirty="0">
                <a:solidFill>
                  <a:schemeClr val="tx1">
                    <a:lumMod val="50000"/>
                  </a:schemeClr>
                </a:solidFill>
                <a:latin typeface="MetaOT-Book" pitchFamily="50" charset="0"/>
              </a:rPr>
              <a:t>a conclusion is true.</a:t>
            </a:r>
          </a:p>
        </p:txBody>
      </p:sp>
      <p:sp>
        <p:nvSpPr>
          <p:cNvPr id="13" name="Rectangle 18"/>
          <p:cNvSpPr txBox="1">
            <a:spLocks noChangeArrowheads="1"/>
          </p:cNvSpPr>
          <p:nvPr/>
        </p:nvSpPr>
        <p:spPr>
          <a:xfrm>
            <a:off x="3171173" y="1295400"/>
            <a:ext cx="2819400" cy="1371600"/>
          </a:xfrm>
          <a:prstGeom prst="rect">
            <a:avLst/>
          </a:prstGeom>
        </p:spPr>
        <p:txBody>
          <a:bodyPr anchor="b"/>
          <a:lstStyle/>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All of the designers I’ve </a:t>
            </a:r>
            <a:r>
              <a:rPr lang="en-US" sz="1200" kern="0" dirty="0" smtClean="0">
                <a:solidFill>
                  <a:schemeClr val="tx1">
                    <a:lumMod val="50000"/>
                  </a:schemeClr>
                </a:solidFill>
                <a:latin typeface="MetaOT-Book" pitchFamily="50" charset="0"/>
              </a:rPr>
              <a:t>ever seen </a:t>
            </a:r>
            <a:r>
              <a:rPr lang="en-US" sz="1200" kern="0" dirty="0">
                <a:solidFill>
                  <a:schemeClr val="tx1">
                    <a:lumMod val="50000"/>
                  </a:schemeClr>
                </a:solidFill>
                <a:latin typeface="MetaOT-Book" pitchFamily="50" charset="0"/>
              </a:rPr>
              <a:t>wear black t-shirts.</a:t>
            </a:r>
          </a:p>
          <a:p>
            <a:pPr algn="ctr" defTabSz="457200">
              <a:spcBef>
                <a:spcPts val="688"/>
              </a:spcBef>
              <a:buClr>
                <a:srgbClr val="808080"/>
              </a:buClr>
              <a:buSzPct val="100000"/>
              <a:buFont typeface="Arial" charset="0"/>
              <a:buNone/>
              <a:defRPr/>
            </a:pPr>
            <a:r>
              <a:rPr lang="en-US" sz="1200" kern="0" dirty="0">
                <a:solidFill>
                  <a:schemeClr val="tx1">
                    <a:lumMod val="50000"/>
                  </a:schemeClr>
                </a:solidFill>
                <a:latin typeface="MetaOT-Book" pitchFamily="50" charset="0"/>
              </a:rPr>
              <a:t>Therefore, the next designer I will see will be wearing a black t-shirt</a:t>
            </a:r>
            <a:r>
              <a:rPr lang="en-US" sz="1200" kern="0" dirty="0" smtClean="0">
                <a:solidFill>
                  <a:schemeClr val="tx1">
                    <a:lumMod val="50000"/>
                  </a:schemeClr>
                </a:solidFill>
                <a:latin typeface="MetaOT-Book" pitchFamily="50" charset="0"/>
              </a:rPr>
              <a:t>.</a:t>
            </a:r>
            <a:endParaRPr lang="en-US" sz="1200" kern="0" dirty="0">
              <a:solidFill>
                <a:schemeClr val="tx1">
                  <a:lumMod val="50000"/>
                </a:schemeClr>
              </a:solidFill>
              <a:latin typeface="MetaOT-Book" pitchFamily="50" charset="0"/>
            </a:endParaRPr>
          </a:p>
        </p:txBody>
      </p:sp>
      <p:sp>
        <p:nvSpPr>
          <p:cNvPr id="14" name="Rectangle 18"/>
          <p:cNvSpPr txBox="1">
            <a:spLocks noChangeArrowheads="1"/>
          </p:cNvSpPr>
          <p:nvPr/>
        </p:nvSpPr>
        <p:spPr>
          <a:xfrm>
            <a:off x="6172200" y="3962400"/>
            <a:ext cx="2819400" cy="1143000"/>
          </a:xfrm>
          <a:prstGeom prst="rect">
            <a:avLst/>
          </a:prstGeom>
        </p:spPr>
        <p:txBody>
          <a:bodyPr/>
          <a:lstStyle>
            <a:defPPr>
              <a:defRPr lang="en-US"/>
            </a:defPPr>
            <a:lvl1pPr defTabSz="457200">
              <a:spcBef>
                <a:spcPts val="688"/>
              </a:spcBef>
              <a:buClr>
                <a:srgbClr val="808080"/>
              </a:buClr>
              <a:buSzPct val="100000"/>
              <a:buFont typeface="Arial" charset="0"/>
              <a:buNone/>
              <a:defRPr sz="1200" kern="0">
                <a:solidFill>
                  <a:srgbClr val="FFFFFF"/>
                </a:solidFill>
                <a:latin typeface="MetaOT-Book" pitchFamily="50" charset="0"/>
              </a:defRPr>
            </a:lvl1pPr>
          </a:lstStyle>
          <a:p>
            <a:pPr algn="ctr"/>
            <a:r>
              <a:rPr lang="en-US" dirty="0"/>
              <a:t>The argument from best explanation, depending on circumstances and </a:t>
            </a:r>
            <a:r>
              <a:rPr lang="en-US" dirty="0" smtClean="0"/>
              <a:t>experience – an </a:t>
            </a:r>
            <a:r>
              <a:rPr lang="en-US" b="1" dirty="0" smtClean="0"/>
              <a:t>inference</a:t>
            </a:r>
            <a:r>
              <a:rPr lang="en-US" dirty="0" smtClean="0"/>
              <a:t>.</a:t>
            </a:r>
            <a:endParaRPr lang="en-US" dirty="0"/>
          </a:p>
        </p:txBody>
      </p:sp>
      <p:sp>
        <p:nvSpPr>
          <p:cNvPr id="15" name="Rectangle 18"/>
          <p:cNvSpPr txBox="1">
            <a:spLocks noChangeArrowheads="1"/>
          </p:cNvSpPr>
          <p:nvPr/>
        </p:nvSpPr>
        <p:spPr>
          <a:xfrm>
            <a:off x="6172200" y="1295400"/>
            <a:ext cx="2819400" cy="1371600"/>
          </a:xfrm>
          <a:prstGeom prst="rect">
            <a:avLst/>
          </a:prstGeom>
        </p:spPr>
        <p:txBody>
          <a:bodyPr anchor="b"/>
          <a:lstStyle>
            <a:defPPr>
              <a:defRPr lang="en-US"/>
            </a:defPPr>
            <a:lvl1pPr defTabSz="457200">
              <a:spcBef>
                <a:spcPts val="688"/>
              </a:spcBef>
              <a:buClr>
                <a:srgbClr val="808080"/>
              </a:buClr>
              <a:buSzPct val="100000"/>
              <a:buFont typeface="Arial" charset="0"/>
              <a:buNone/>
              <a:defRPr sz="1200" kern="0">
                <a:solidFill>
                  <a:srgbClr val="FFFFFF"/>
                </a:solidFill>
                <a:latin typeface="MetaOT-Book" pitchFamily="50" charset="0"/>
              </a:defRPr>
            </a:lvl1pPr>
          </a:lstStyle>
          <a:p>
            <a:pPr algn="ctr"/>
            <a:r>
              <a:rPr lang="en-US" dirty="0"/>
              <a:t>When a designer works on a project, they often draw diagrams of things</a:t>
            </a:r>
            <a:r>
              <a:rPr lang="en-US" dirty="0" smtClean="0"/>
              <a:t>. It seems to help them learn about a new topic.</a:t>
            </a:r>
            <a:endParaRPr lang="en-US" dirty="0"/>
          </a:p>
          <a:p>
            <a:pPr algn="ctr"/>
            <a:r>
              <a:rPr lang="en-US" dirty="0" smtClean="0"/>
              <a:t>I’ve seen grade school students struggle to learn complex topics of math or science.</a:t>
            </a:r>
            <a:endParaRPr lang="en-US" dirty="0"/>
          </a:p>
          <a:p>
            <a:pPr algn="ctr"/>
            <a:r>
              <a:rPr lang="en-US" dirty="0"/>
              <a:t>I can abduct that </a:t>
            </a:r>
            <a:r>
              <a:rPr lang="en-US" dirty="0" smtClean="0"/>
              <a:t>students might be able to learn better by drawing diagrams in a classroom setting.</a:t>
            </a:r>
            <a:endParaRPr lang="en-US" dirty="0"/>
          </a:p>
        </p:txBody>
      </p:sp>
      <p:sp>
        <p:nvSpPr>
          <p:cNvPr id="11"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15</a:t>
            </a:fld>
            <a:endParaRPr lang="en-US" dirty="0"/>
          </a:p>
        </p:txBody>
      </p:sp>
    </p:spTree>
    <p:extLst>
      <p:ext uri="{BB962C8B-B14F-4D97-AF65-F5344CB8AC3E}">
        <p14:creationId xmlns:p14="http://schemas.microsoft.com/office/powerpoint/2010/main" val="32923900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Synthesis is the process of making meaning through </a:t>
            </a:r>
            <a:r>
              <a:rPr lang="en-US" sz="2800" u="sng" dirty="0">
                <a:solidFill>
                  <a:schemeClr val="accent3"/>
                </a:solidFill>
                <a:latin typeface="MetaOT-Book" pitchFamily="50" charset="0"/>
              </a:rPr>
              <a:t>inference-based</a:t>
            </a:r>
            <a:r>
              <a:rPr lang="en-US" sz="2800" dirty="0">
                <a:solidFill>
                  <a:schemeClr val="accent3"/>
                </a:solidFill>
                <a:latin typeface="MetaOT-Book" pitchFamily="50" charset="0"/>
              </a:rPr>
              <a:t> </a:t>
            </a:r>
            <a:r>
              <a:rPr lang="en-US" sz="2800" dirty="0">
                <a:latin typeface="MetaOT-Book" pitchFamily="50" charset="0"/>
              </a:rPr>
              <a:t>sensemaking.</a:t>
            </a:r>
          </a:p>
        </p:txBody>
      </p:sp>
      <p:grpSp>
        <p:nvGrpSpPr>
          <p:cNvPr id="19" name="Group 18"/>
          <p:cNvGrpSpPr/>
          <p:nvPr/>
        </p:nvGrpSpPr>
        <p:grpSpPr>
          <a:xfrm>
            <a:off x="228600" y="228600"/>
            <a:ext cx="8763000" cy="1362580"/>
            <a:chOff x="228600" y="228600"/>
            <a:chExt cx="8763000" cy="1362580"/>
          </a:xfrm>
        </p:grpSpPr>
        <p:sp>
          <p:nvSpPr>
            <p:cNvPr id="20"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26" name="Straight Arrow Connector 25"/>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16</a:t>
            </a:fld>
            <a:endParaRPr lang="en-US" dirty="0"/>
          </a:p>
        </p:txBody>
      </p:sp>
    </p:spTree>
    <p:extLst>
      <p:ext uri="{BB962C8B-B14F-4D97-AF65-F5344CB8AC3E}">
        <p14:creationId xmlns:p14="http://schemas.microsoft.com/office/powerpoint/2010/main" val="281147203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3048000"/>
            <a:ext cx="8763000" cy="954107"/>
          </a:xfrm>
          <a:prstGeom prst="rect">
            <a:avLst/>
          </a:prstGeom>
        </p:spPr>
        <p:txBody>
          <a:bodyPr wrap="square">
            <a:spAutoFit/>
          </a:bodyPr>
          <a:lstStyle/>
          <a:p>
            <a:pPr algn="ctr"/>
            <a:r>
              <a:rPr lang="en-US" sz="2800" dirty="0" smtClean="0">
                <a:latin typeface="MetaOT-Book" pitchFamily="50" charset="0"/>
              </a:rPr>
              <a:t>Synthesis is the process of making </a:t>
            </a:r>
            <a:r>
              <a:rPr lang="en-US" sz="2800" dirty="0">
                <a:latin typeface="MetaOT-Book" pitchFamily="50" charset="0"/>
              </a:rPr>
              <a:t>meaning through </a:t>
            </a:r>
            <a:r>
              <a:rPr lang="en-US" sz="2800" dirty="0" smtClean="0">
                <a:latin typeface="MetaOT-Book" pitchFamily="50" charset="0"/>
              </a:rPr>
              <a:t>inference-based </a:t>
            </a:r>
            <a:r>
              <a:rPr lang="en-US" sz="2800" u="sng" dirty="0" smtClean="0">
                <a:solidFill>
                  <a:srgbClr val="F6BB00"/>
                </a:solidFill>
                <a:latin typeface="MetaOT-Book" pitchFamily="50" charset="0"/>
              </a:rPr>
              <a:t>sensemaking</a:t>
            </a:r>
            <a:r>
              <a:rPr lang="en-US" sz="2800" dirty="0" smtClean="0">
                <a:latin typeface="MetaOT-Book" pitchFamily="50" charset="0"/>
              </a:rPr>
              <a:t>.</a:t>
            </a:r>
            <a:endParaRPr lang="en-US" sz="2800" dirty="0">
              <a:latin typeface="MetaOT-Book" pitchFamily="50" charset="0"/>
            </a:endParaRPr>
          </a:p>
        </p:txBody>
      </p:sp>
      <p:grpSp>
        <p:nvGrpSpPr>
          <p:cNvPr id="19" name="Group 18"/>
          <p:cNvGrpSpPr/>
          <p:nvPr/>
        </p:nvGrpSpPr>
        <p:grpSpPr>
          <a:xfrm>
            <a:off x="228600" y="228600"/>
            <a:ext cx="8763000" cy="1362580"/>
            <a:chOff x="228600" y="228600"/>
            <a:chExt cx="8763000" cy="1362580"/>
          </a:xfrm>
        </p:grpSpPr>
        <p:sp>
          <p:nvSpPr>
            <p:cNvPr id="20"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26" name="Straight Arrow Connector 25"/>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17</a:t>
            </a:fld>
            <a:endParaRPr lang="en-US" dirty="0"/>
          </a:p>
        </p:txBody>
      </p:sp>
    </p:spTree>
    <p:extLst>
      <p:ext uri="{BB962C8B-B14F-4D97-AF65-F5344CB8AC3E}">
        <p14:creationId xmlns:p14="http://schemas.microsoft.com/office/powerpoint/2010/main" val="209620566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screen"/>
          <a:srcRect l="10947" r="6852"/>
          <a:stretch>
            <a:fillRect/>
          </a:stretch>
        </p:blipFill>
        <p:spPr bwMode="auto">
          <a:xfrm>
            <a:off x="152400" y="152399"/>
            <a:ext cx="1295400" cy="1859201"/>
          </a:xfrm>
          <a:prstGeom prst="rect">
            <a:avLst/>
          </a:prstGeom>
          <a:noFill/>
          <a:ln w="12700">
            <a:solidFill>
              <a:schemeClr val="accent3"/>
            </a:solidFill>
            <a:miter lim="800000"/>
            <a:headEnd/>
            <a:tailEnd/>
          </a:ln>
        </p:spPr>
      </p:pic>
      <p:sp>
        <p:nvSpPr>
          <p:cNvPr id="14" name="Rectangle 13"/>
          <p:cNvSpPr/>
          <p:nvPr/>
        </p:nvSpPr>
        <p:spPr>
          <a:xfrm>
            <a:off x="1600200" y="152400"/>
            <a:ext cx="7315200" cy="3970318"/>
          </a:xfrm>
          <a:prstGeom prst="rect">
            <a:avLst/>
          </a:prstGeom>
        </p:spPr>
        <p:txBody>
          <a:bodyPr wrap="square">
            <a:spAutoFit/>
          </a:bodyPr>
          <a:lstStyle/>
          <a:p>
            <a:pPr defTabSz="457200">
              <a:buClr>
                <a:srgbClr val="808080"/>
              </a:buClr>
              <a:buSzPct val="100000"/>
              <a:defRPr/>
            </a:pPr>
            <a:r>
              <a:rPr lang="en-US" sz="2800" dirty="0">
                <a:solidFill>
                  <a:schemeClr val="accent3"/>
                </a:solidFill>
                <a:latin typeface="MetaOT-Book" pitchFamily="50" charset="0"/>
              </a:rPr>
              <a:t>David </a:t>
            </a:r>
            <a:r>
              <a:rPr lang="en-US" sz="2800" dirty="0" smtClean="0">
                <a:solidFill>
                  <a:schemeClr val="accent3"/>
                </a:solidFill>
                <a:latin typeface="MetaOT-Book" pitchFamily="50" charset="0"/>
              </a:rPr>
              <a:t>Snowden</a:t>
            </a:r>
          </a:p>
          <a:p>
            <a:pPr defTabSz="457200">
              <a:buClr>
                <a:srgbClr val="808080"/>
              </a:buClr>
              <a:buSzPct val="100000"/>
              <a:defRPr/>
            </a:pPr>
            <a:r>
              <a:rPr lang="en-US" sz="2800" dirty="0" smtClean="0">
                <a:solidFill>
                  <a:schemeClr val="accent3"/>
                </a:solidFill>
                <a:latin typeface="MetaOT-Book" pitchFamily="50" charset="0"/>
              </a:rPr>
              <a:t> </a:t>
            </a:r>
            <a:endParaRPr lang="en-US" sz="2800" dirty="0">
              <a:solidFill>
                <a:schemeClr val="accent3"/>
              </a:solidFill>
              <a:latin typeface="MetaOT-Book" pitchFamily="50" charset="0"/>
            </a:endParaRPr>
          </a:p>
          <a:p>
            <a:pPr defTabSz="457200">
              <a:buClr>
                <a:srgbClr val="808080"/>
              </a:buClr>
              <a:buSzPct val="100000"/>
              <a:buFont typeface="Arial" pitchFamily="34" charset="0"/>
              <a:buNone/>
              <a:defRPr/>
            </a:pPr>
            <a:r>
              <a:rPr lang="en-US" sz="2800" dirty="0" smtClean="0">
                <a:latin typeface="MetaOT-Book" pitchFamily="50" charset="0"/>
              </a:rPr>
              <a:t>“We have found that [our </a:t>
            </a:r>
            <a:r>
              <a:rPr lang="en-US" sz="2800" dirty="0" err="1" smtClean="0">
                <a:latin typeface="MetaOT-Book" pitchFamily="50" charset="0"/>
              </a:rPr>
              <a:t>sensemaking</a:t>
            </a:r>
            <a:r>
              <a:rPr lang="en-US" sz="2800" dirty="0" smtClean="0">
                <a:latin typeface="MetaOT-Book" pitchFamily="50" charset="0"/>
              </a:rPr>
              <a:t> framework] helps people to break out of old ways of thinking and to consider intractable problems in new ways… it is designed to allow shared understandings to emerge through the multiple discourses of the decision-making group.” </a:t>
            </a:r>
          </a:p>
        </p:txBody>
      </p:sp>
      <p:sp>
        <p:nvSpPr>
          <p:cNvPr id="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18</a:t>
            </a:fld>
            <a:endParaRPr lang="en-US" dirty="0"/>
          </a:p>
        </p:txBody>
      </p:sp>
    </p:spTree>
    <p:extLst>
      <p:ext uri="{BB962C8B-B14F-4D97-AF65-F5344CB8AC3E}">
        <p14:creationId xmlns:p14="http://schemas.microsoft.com/office/powerpoint/2010/main" val="209615299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screen"/>
          <a:srcRect l="10947" r="6852"/>
          <a:stretch>
            <a:fillRect/>
          </a:stretch>
        </p:blipFill>
        <p:spPr bwMode="auto">
          <a:xfrm>
            <a:off x="152400" y="152399"/>
            <a:ext cx="1295400" cy="1859201"/>
          </a:xfrm>
          <a:prstGeom prst="rect">
            <a:avLst/>
          </a:prstGeom>
          <a:noFill/>
          <a:ln w="12700">
            <a:solidFill>
              <a:schemeClr val="accent3"/>
            </a:solidFill>
            <a:miter lim="800000"/>
            <a:headEnd/>
            <a:tailEnd/>
          </a:ln>
        </p:spPr>
      </p:pic>
      <p:sp>
        <p:nvSpPr>
          <p:cNvPr id="14" name="Rectangle 13"/>
          <p:cNvSpPr/>
          <p:nvPr/>
        </p:nvSpPr>
        <p:spPr>
          <a:xfrm>
            <a:off x="1600200" y="152400"/>
            <a:ext cx="7315200" cy="3970318"/>
          </a:xfrm>
          <a:prstGeom prst="rect">
            <a:avLst/>
          </a:prstGeom>
        </p:spPr>
        <p:txBody>
          <a:bodyPr wrap="square">
            <a:spAutoFit/>
          </a:bodyPr>
          <a:lstStyle/>
          <a:p>
            <a:pPr defTabSz="457200">
              <a:buClr>
                <a:srgbClr val="808080"/>
              </a:buClr>
              <a:buSzPct val="100000"/>
              <a:defRPr/>
            </a:pPr>
            <a:r>
              <a:rPr lang="en-US" sz="2800" dirty="0">
                <a:solidFill>
                  <a:schemeClr val="accent3"/>
                </a:solidFill>
                <a:latin typeface="MetaOT-Book" pitchFamily="50" charset="0"/>
              </a:rPr>
              <a:t>Karl </a:t>
            </a:r>
            <a:r>
              <a:rPr lang="en-US" sz="2800" dirty="0" err="1" smtClean="0">
                <a:solidFill>
                  <a:schemeClr val="accent3"/>
                </a:solidFill>
                <a:latin typeface="MetaOT-Book" pitchFamily="50" charset="0"/>
              </a:rPr>
              <a:t>Weick</a:t>
            </a:r>
            <a:endParaRPr lang="en-US" sz="2800" dirty="0" smtClean="0">
              <a:solidFill>
                <a:schemeClr val="accent3"/>
              </a:solidFill>
              <a:latin typeface="MetaOT-Book" pitchFamily="50" charset="0"/>
            </a:endParaRPr>
          </a:p>
          <a:p>
            <a:pPr defTabSz="457200">
              <a:buClr>
                <a:srgbClr val="808080"/>
              </a:buClr>
              <a:buSzPct val="100000"/>
              <a:defRPr/>
            </a:pPr>
            <a:endParaRPr lang="en-US" sz="2800" dirty="0">
              <a:solidFill>
                <a:schemeClr val="accent3"/>
              </a:solidFill>
              <a:latin typeface="MetaOT-Book" pitchFamily="50" charset="0"/>
            </a:endParaRPr>
          </a:p>
          <a:p>
            <a:pPr defTabSz="457200">
              <a:buClr>
                <a:srgbClr val="808080"/>
              </a:buClr>
              <a:buSzPct val="100000"/>
              <a:buFont typeface="Arial" pitchFamily="34" charset="0"/>
              <a:buNone/>
              <a:defRPr/>
            </a:pPr>
            <a:r>
              <a:rPr lang="en-US" sz="2800" dirty="0">
                <a:latin typeface="MetaOT-Book" pitchFamily="50" charset="0"/>
              </a:rPr>
              <a:t>“Sensemaking is, importantly, an issue of language, talk, and communication. Situations, organizations, and environments are talked into existence… Sensemaking is about the interplay of action and interpretation rather than the influence of evaluation on choice.”</a:t>
            </a:r>
          </a:p>
        </p:txBody>
      </p:sp>
      <p:pic>
        <p:nvPicPr>
          <p:cNvPr id="5" name="Picture 2"/>
          <p:cNvPicPr>
            <a:picLocks noChangeAspect="1" noChangeArrowheads="1"/>
          </p:cNvPicPr>
          <p:nvPr/>
        </p:nvPicPr>
        <p:blipFill>
          <a:blip r:embed="rId4" cstate="screen"/>
          <a:srcRect r="7694"/>
          <a:stretch>
            <a:fillRect/>
          </a:stretch>
        </p:blipFill>
        <p:spPr bwMode="auto">
          <a:xfrm>
            <a:off x="152400" y="152400"/>
            <a:ext cx="1295400" cy="1861821"/>
          </a:xfrm>
          <a:prstGeom prst="rect">
            <a:avLst/>
          </a:prstGeom>
          <a:noFill/>
          <a:ln w="12700">
            <a:solidFill>
              <a:schemeClr val="accent3"/>
            </a:solidFill>
            <a:miter lim="800000"/>
            <a:headEnd/>
            <a:tailEnd/>
          </a:ln>
        </p:spPr>
      </p:pic>
      <p:sp>
        <p:nvSpPr>
          <p:cNvPr id="6"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19</a:t>
            </a:fld>
            <a:endParaRPr lang="en-US" dirty="0"/>
          </a:p>
        </p:txBody>
      </p:sp>
    </p:spTree>
    <p:extLst>
      <p:ext uri="{BB962C8B-B14F-4D97-AF65-F5344CB8AC3E}">
        <p14:creationId xmlns:p14="http://schemas.microsoft.com/office/powerpoint/2010/main" val="8897911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525" y="641865"/>
            <a:ext cx="2926080" cy="5130285"/>
          </a:xfrm>
          <a:prstGeom prst="rect">
            <a:avLst/>
          </a:prstGeom>
        </p:spPr>
        <p:txBody>
          <a:bodyPr anchor="t">
            <a:normAutofit/>
          </a:bodyPr>
          <a:lstStyle/>
          <a:p>
            <a:pPr algn="ctr">
              <a:defRPr/>
            </a:pPr>
            <a:r>
              <a:rPr lang="en-US" sz="3600" b="0" dirty="0" smtClean="0">
                <a:latin typeface="MetaOT-Medium" pitchFamily="50" charset="0"/>
              </a:rPr>
              <a:t>Well-Structured Problems</a:t>
            </a:r>
            <a:endParaRPr lang="en-US" sz="3600" dirty="0" smtClean="0">
              <a:latin typeface="MetaOT-Medium" pitchFamily="50" charset="0"/>
            </a:endParaRPr>
          </a:p>
        </p:txBody>
      </p:sp>
      <p:sp>
        <p:nvSpPr>
          <p:cNvPr id="4" name="Title 1"/>
          <p:cNvSpPr txBox="1">
            <a:spLocks/>
          </p:cNvSpPr>
          <p:nvPr/>
        </p:nvSpPr>
        <p:spPr bwMode="auto">
          <a:xfrm>
            <a:off x="3048000" y="660915"/>
            <a:ext cx="2926080" cy="5130285"/>
          </a:xfrm>
          <a:prstGeom prst="rect">
            <a:avLst/>
          </a:prstGeom>
        </p:spPr>
        <p:txBody>
          <a:bodyPr vert="horz" lIns="91440" tIns="45720" rIns="91440" bIns="45720" rtlCol="0" anchor="t">
            <a:normAutofit/>
          </a:bodyPr>
          <a:lstStyle>
            <a:lvl1pPr>
              <a:spcBef>
                <a:spcPct val="0"/>
              </a:spcBef>
              <a:buNone/>
              <a:defRPr b="0">
                <a:latin typeface="MetaOT-Medium" pitchFamily="50" charset="0"/>
                <a:ea typeface="Verdana" pitchFamily="34" charset="0"/>
                <a:cs typeface="Verdana" pitchFamily="34" charset="0"/>
              </a:defRPr>
            </a:lvl1pPr>
          </a:lstStyle>
          <a:p>
            <a:pPr algn="ctr"/>
            <a:r>
              <a:rPr lang="en-US" sz="3600" dirty="0" smtClean="0"/>
              <a:t>Ill-</a:t>
            </a:r>
            <a:r>
              <a:rPr lang="en-US" sz="3600" dirty="0"/>
              <a:t/>
            </a:r>
            <a:br>
              <a:rPr lang="en-US" sz="3600" dirty="0"/>
            </a:br>
            <a:r>
              <a:rPr lang="en-US" sz="3600" dirty="0"/>
              <a:t>Structured Problems</a:t>
            </a:r>
          </a:p>
        </p:txBody>
      </p:sp>
      <p:sp>
        <p:nvSpPr>
          <p:cNvPr id="6" name="Title 1"/>
          <p:cNvSpPr txBox="1">
            <a:spLocks/>
          </p:cNvSpPr>
          <p:nvPr/>
        </p:nvSpPr>
        <p:spPr bwMode="auto">
          <a:xfrm>
            <a:off x="5974080" y="1257822"/>
            <a:ext cx="2926080" cy="449580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scene3d>
              <a:camera prst="orthographicFront"/>
              <a:lightRig rig="threePt" dir="t">
                <a:rot lat="0" lon="0" rev="4800000"/>
              </a:lightRig>
            </a:scene3d>
            <a:sp3d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smtClean="0">
                <a:latin typeface="MetaOT-Medium" pitchFamily="50" charset="0"/>
                <a:ea typeface="Verdana" pitchFamily="34" charset="0"/>
                <a:cs typeface="Verdana" pitchFamily="34" charset="0"/>
              </a:rPr>
              <a:t>Wicked</a:t>
            </a:r>
            <a: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t/>
            </a:r>
            <a:b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br>
            <a:r>
              <a:rPr lang="en-US" sz="3600" dirty="0">
                <a:latin typeface="MetaOT-Medium" pitchFamily="50" charset="0"/>
                <a:ea typeface="Verdana" pitchFamily="34" charset="0"/>
                <a:cs typeface="Verdana" pitchFamily="34" charset="0"/>
              </a:rPr>
              <a:t>Problems</a:t>
            </a:r>
          </a:p>
        </p:txBody>
      </p:sp>
      <p:sp>
        <p:nvSpPr>
          <p:cNvPr id="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a:t>
            </a:fld>
            <a:endParaRPr lang="en-US" dirty="0"/>
          </a:p>
        </p:txBody>
      </p:sp>
    </p:spTree>
    <p:extLst>
      <p:ext uri="{BB962C8B-B14F-4D97-AF65-F5344CB8AC3E}">
        <p14:creationId xmlns:p14="http://schemas.microsoft.com/office/powerpoint/2010/main" val="423438178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00200" y="152400"/>
            <a:ext cx="7315200" cy="4832092"/>
          </a:xfrm>
          <a:prstGeom prst="rect">
            <a:avLst/>
          </a:prstGeom>
        </p:spPr>
        <p:txBody>
          <a:bodyPr wrap="square">
            <a:spAutoFit/>
          </a:bodyPr>
          <a:lstStyle/>
          <a:p>
            <a:pPr defTabSz="457200">
              <a:buClr>
                <a:srgbClr val="808080"/>
              </a:buClr>
              <a:buSzPct val="100000"/>
              <a:defRPr/>
            </a:pPr>
            <a:r>
              <a:rPr lang="en-US" sz="2800">
                <a:solidFill>
                  <a:schemeClr val="accent3"/>
                </a:solidFill>
                <a:latin typeface="MetaOT-Book" pitchFamily="50" charset="0"/>
              </a:rPr>
              <a:t>Robert </a:t>
            </a:r>
            <a:r>
              <a:rPr lang="en-US" sz="2800" smtClean="0">
                <a:solidFill>
                  <a:schemeClr val="accent3"/>
                </a:solidFill>
                <a:latin typeface="MetaOT-Book" pitchFamily="50" charset="0"/>
              </a:rPr>
              <a:t>Hoffman</a:t>
            </a:r>
          </a:p>
          <a:p>
            <a:pPr defTabSz="457200">
              <a:buClr>
                <a:srgbClr val="808080"/>
              </a:buClr>
              <a:buSzPct val="100000"/>
              <a:defRPr/>
            </a:pPr>
            <a:endParaRPr lang="en-US" sz="2800" dirty="0">
              <a:solidFill>
                <a:schemeClr val="accent3"/>
              </a:solidFill>
              <a:latin typeface="MetaOT-Book" pitchFamily="50" charset="0"/>
            </a:endParaRPr>
          </a:p>
          <a:p>
            <a:pPr defTabSz="457200">
              <a:buClr>
                <a:srgbClr val="808080"/>
              </a:buClr>
              <a:buSzPct val="100000"/>
              <a:buFont typeface="Arial" pitchFamily="34" charset="0"/>
              <a:buNone/>
              <a:defRPr/>
            </a:pPr>
            <a:r>
              <a:rPr lang="en-US" sz="2800" dirty="0">
                <a:latin typeface="MetaOT-Book" pitchFamily="50" charset="0"/>
              </a:rPr>
              <a:t>“By sensemaking, modern researchers seem to mean something different from creativity, comprehension, curiosity, mental modeling, explanation, or situational awareness... Sensemaking is a motivated, continuous effort to understand connections (which can be among people, places, and events) in order to anticipate their trajectories and act effectively.”</a:t>
            </a:r>
          </a:p>
        </p:txBody>
      </p:sp>
      <p:pic>
        <p:nvPicPr>
          <p:cNvPr id="7" name="Picture 2"/>
          <p:cNvPicPr>
            <a:picLocks noChangeAspect="1" noChangeArrowheads="1"/>
          </p:cNvPicPr>
          <p:nvPr/>
        </p:nvPicPr>
        <p:blipFill>
          <a:blip r:embed="rId3" cstate="screen"/>
          <a:srcRect/>
          <a:stretch>
            <a:fillRect/>
          </a:stretch>
        </p:blipFill>
        <p:spPr bwMode="auto">
          <a:xfrm>
            <a:off x="152400" y="138952"/>
            <a:ext cx="1295400" cy="1859201"/>
          </a:xfrm>
          <a:prstGeom prst="rect">
            <a:avLst/>
          </a:prstGeom>
          <a:noFill/>
          <a:ln w="12700">
            <a:solidFill>
              <a:schemeClr val="accent3"/>
            </a:solidFill>
            <a:miter lim="800000"/>
            <a:headEnd/>
            <a:tailEnd/>
          </a:ln>
        </p:spPr>
      </p:pic>
      <p:sp>
        <p:nvSpPr>
          <p:cNvPr id="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20</a:t>
            </a:fld>
            <a:endParaRPr lang="en-US" dirty="0"/>
          </a:p>
        </p:txBody>
      </p:sp>
    </p:spTree>
    <p:extLst>
      <p:ext uri="{BB962C8B-B14F-4D97-AF65-F5344CB8AC3E}">
        <p14:creationId xmlns:p14="http://schemas.microsoft.com/office/powerpoint/2010/main" val="102065291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Synthesis is the process of making meaning through inference-based sensemaking.</a:t>
            </a:r>
          </a:p>
        </p:txBody>
      </p:sp>
      <p:grpSp>
        <p:nvGrpSpPr>
          <p:cNvPr id="19" name="Group 18"/>
          <p:cNvGrpSpPr/>
          <p:nvPr/>
        </p:nvGrpSpPr>
        <p:grpSpPr>
          <a:xfrm>
            <a:off x="228600" y="228600"/>
            <a:ext cx="8763000" cy="1362580"/>
            <a:chOff x="228600" y="228600"/>
            <a:chExt cx="8763000" cy="1362580"/>
          </a:xfrm>
        </p:grpSpPr>
        <p:sp>
          <p:nvSpPr>
            <p:cNvPr id="20"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26" name="Straight Arrow Connector 25"/>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21</a:t>
            </a:fld>
            <a:endParaRPr lang="en-US" dirty="0"/>
          </a:p>
        </p:txBody>
      </p:sp>
    </p:spTree>
    <p:extLst>
      <p:ext uri="{BB962C8B-B14F-4D97-AF65-F5344CB8AC3E}">
        <p14:creationId xmlns:p14="http://schemas.microsoft.com/office/powerpoint/2010/main" val="98676117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4"/>
          <p:cNvSpPr>
            <a:spLocks noChangeArrowheads="1"/>
          </p:cNvSpPr>
          <p:nvPr/>
        </p:nvSpPr>
        <p:spPr bwMode="auto">
          <a:xfrm>
            <a:off x="350836" y="2843763"/>
            <a:ext cx="8488363" cy="1362580"/>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1" name="Rectangle 10"/>
          <p:cNvSpPr/>
          <p:nvPr/>
        </p:nvSpPr>
        <p:spPr>
          <a:xfrm>
            <a:off x="228600" y="3048000"/>
            <a:ext cx="8763000" cy="523220"/>
          </a:xfrm>
          <a:prstGeom prst="rect">
            <a:avLst/>
          </a:prstGeom>
        </p:spPr>
        <p:txBody>
          <a:bodyPr wrap="square">
            <a:spAutoFit/>
          </a:bodyPr>
          <a:lstStyle/>
          <a:p>
            <a:pPr algn="ctr"/>
            <a:r>
              <a:rPr lang="en-US" sz="2800" dirty="0" smtClean="0">
                <a:solidFill>
                  <a:schemeClr val="bg1"/>
                </a:solidFill>
                <a:latin typeface="MetaOT-Book" pitchFamily="50" charset="0"/>
              </a:rPr>
              <a:t>It’s a process</a:t>
            </a:r>
            <a:r>
              <a:rPr lang="en-US" sz="2800" dirty="0">
                <a:solidFill>
                  <a:schemeClr val="bg1"/>
                </a:solidFill>
                <a:latin typeface="MetaOT-Book" pitchFamily="50" charset="0"/>
              </a:rPr>
              <a:t> </a:t>
            </a:r>
            <a:r>
              <a:rPr lang="en-US" sz="2800" dirty="0" smtClean="0">
                <a:solidFill>
                  <a:schemeClr val="bg1"/>
                </a:solidFill>
                <a:latin typeface="MetaOT-Book" pitchFamily="50" charset="0"/>
              </a:rPr>
              <a:t>of </a:t>
            </a:r>
            <a:r>
              <a:rPr lang="en-US" sz="2800" u="sng" dirty="0" smtClean="0">
                <a:solidFill>
                  <a:schemeClr val="bg1"/>
                </a:solidFill>
                <a:latin typeface="MetaOT-Book" pitchFamily="50" charset="0"/>
              </a:rPr>
              <a:t>learning</a:t>
            </a:r>
            <a:r>
              <a:rPr lang="en-US" sz="2800" dirty="0" smtClean="0">
                <a:solidFill>
                  <a:schemeClr val="bg1"/>
                </a:solidFill>
                <a:latin typeface="MetaOT-Book" pitchFamily="50" charset="0"/>
              </a:rPr>
              <a:t>.</a:t>
            </a:r>
            <a:endParaRPr lang="en-US" sz="2800" dirty="0">
              <a:solidFill>
                <a:schemeClr val="bg1"/>
              </a:solidFill>
              <a:latin typeface="MetaOT-Book" pitchFamily="50" charset="0"/>
            </a:endParaRPr>
          </a:p>
        </p:txBody>
      </p:sp>
      <p:cxnSp>
        <p:nvCxnSpPr>
          <p:cNvPr id="4" name="Straight Arrow Connector 3"/>
          <p:cNvCxnSpPr/>
          <p:nvPr/>
        </p:nvCxnSpPr>
        <p:spPr>
          <a:xfrm>
            <a:off x="350837" y="42672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28600" y="228600"/>
            <a:ext cx="8763000" cy="1362580"/>
            <a:chOff x="228600" y="228600"/>
            <a:chExt cx="8763000" cy="1362580"/>
          </a:xfrm>
        </p:grpSpPr>
        <p:sp>
          <p:nvSpPr>
            <p:cNvPr id="14"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8"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9"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4"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27" name="Straight Arrow Connector 26"/>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22</a:t>
            </a:fld>
            <a:endParaRPr lang="en-US" dirty="0"/>
          </a:p>
        </p:txBody>
      </p:sp>
    </p:spTree>
    <p:extLst>
      <p:ext uri="{BB962C8B-B14F-4D97-AF65-F5344CB8AC3E}">
        <p14:creationId xmlns:p14="http://schemas.microsoft.com/office/powerpoint/2010/main" val="153773318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24"/>
          <p:cNvSpPr>
            <a:spLocks noChangeArrowheads="1"/>
          </p:cNvSpPr>
          <p:nvPr/>
        </p:nvSpPr>
        <p:spPr bwMode="auto">
          <a:xfrm>
            <a:off x="350837" y="2843763"/>
            <a:ext cx="3687763" cy="1362580"/>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1" name="Rectangle 10"/>
          <p:cNvSpPr/>
          <p:nvPr/>
        </p:nvSpPr>
        <p:spPr>
          <a:xfrm>
            <a:off x="3239022" y="4800600"/>
            <a:ext cx="1736007" cy="584775"/>
          </a:xfrm>
          <a:prstGeom prst="rect">
            <a:avLst/>
          </a:prstGeom>
        </p:spPr>
        <p:txBody>
          <a:bodyPr wrap="square">
            <a:spAutoFit/>
          </a:bodyPr>
          <a:lstStyle/>
          <a:p>
            <a:pPr algn="ctr"/>
            <a:r>
              <a:rPr lang="en-US" sz="1600" dirty="0" smtClean="0">
                <a:latin typeface="MetaOT-Book" pitchFamily="50" charset="0"/>
              </a:rPr>
              <a:t>Making Meaning out of Data</a:t>
            </a:r>
            <a:endParaRPr lang="en-US" sz="1600" dirty="0">
              <a:latin typeface="MetaOT-Book" pitchFamily="50" charset="0"/>
            </a:endParaRPr>
          </a:p>
        </p:txBody>
      </p:sp>
      <p:cxnSp>
        <p:nvCxnSpPr>
          <p:cNvPr id="4" name="Straight Arrow Connector 3"/>
          <p:cNvCxnSpPr/>
          <p:nvPr/>
        </p:nvCxnSpPr>
        <p:spPr>
          <a:xfrm>
            <a:off x="350837" y="42672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24"/>
          <p:cNvSpPr>
            <a:spLocks noChangeArrowheads="1"/>
          </p:cNvSpPr>
          <p:nvPr/>
        </p:nvSpPr>
        <p:spPr bwMode="auto">
          <a:xfrm>
            <a:off x="4191000" y="2843763"/>
            <a:ext cx="1981200" cy="1362580"/>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4" name="Rounded Rectangle 24"/>
          <p:cNvSpPr>
            <a:spLocks noChangeArrowheads="1"/>
          </p:cNvSpPr>
          <p:nvPr/>
        </p:nvSpPr>
        <p:spPr bwMode="auto">
          <a:xfrm>
            <a:off x="6324600" y="2843763"/>
            <a:ext cx="1421858" cy="1362580"/>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8" name="Rounded Rectangle 24"/>
          <p:cNvSpPr>
            <a:spLocks noChangeArrowheads="1"/>
          </p:cNvSpPr>
          <p:nvPr/>
        </p:nvSpPr>
        <p:spPr bwMode="auto">
          <a:xfrm>
            <a:off x="7886701" y="2843763"/>
            <a:ext cx="952497" cy="1362580"/>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9" name="Rectangle 37"/>
          <p:cNvSpPr txBox="1">
            <a:spLocks noChangeArrowheads="1"/>
          </p:cNvSpPr>
          <p:nvPr/>
        </p:nvSpPr>
        <p:spPr bwMode="auto">
          <a:xfrm>
            <a:off x="489198" y="2971800"/>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0" name="Rectangle 37"/>
          <p:cNvSpPr txBox="1">
            <a:spLocks noChangeArrowheads="1"/>
          </p:cNvSpPr>
          <p:nvPr/>
        </p:nvSpPr>
        <p:spPr bwMode="auto">
          <a:xfrm>
            <a:off x="4313237" y="2971800"/>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1" name="Rectangle 37"/>
          <p:cNvSpPr txBox="1">
            <a:spLocks noChangeArrowheads="1"/>
          </p:cNvSpPr>
          <p:nvPr/>
        </p:nvSpPr>
        <p:spPr bwMode="auto">
          <a:xfrm>
            <a:off x="6446837" y="2971800"/>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2" name="Rectangle 37"/>
          <p:cNvSpPr txBox="1">
            <a:spLocks noChangeArrowheads="1"/>
          </p:cNvSpPr>
          <p:nvPr/>
        </p:nvSpPr>
        <p:spPr bwMode="auto">
          <a:xfrm>
            <a:off x="7988998" y="2962989"/>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 name="Oval 1"/>
          <p:cNvSpPr/>
          <p:nvPr/>
        </p:nvSpPr>
        <p:spPr>
          <a:xfrm>
            <a:off x="3810000" y="3962400"/>
            <a:ext cx="609600" cy="609600"/>
          </a:xfrm>
          <a:prstGeom prst="ellipse">
            <a:avLst/>
          </a:prstGeom>
          <a:solidFill>
            <a:schemeClr val="tx1"/>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etaOT-Medium" pitchFamily="50" charset="0"/>
              </a:rPr>
              <a:t>?</a:t>
            </a:r>
            <a:endParaRPr lang="en-US" dirty="0">
              <a:solidFill>
                <a:schemeClr val="bg1"/>
              </a:solidFill>
              <a:latin typeface="MetaOT-Medium" pitchFamily="50" charset="0"/>
            </a:endParaRPr>
          </a:p>
        </p:txBody>
      </p:sp>
      <p:sp>
        <p:nvSpPr>
          <p:cNvPr id="23" name="Oval 22"/>
          <p:cNvSpPr/>
          <p:nvPr/>
        </p:nvSpPr>
        <p:spPr>
          <a:xfrm>
            <a:off x="5943600" y="3962400"/>
            <a:ext cx="609600" cy="609600"/>
          </a:xfrm>
          <a:prstGeom prst="ellipse">
            <a:avLst/>
          </a:prstGeom>
          <a:solidFill>
            <a:schemeClr val="tx1"/>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etaOT-Medium" pitchFamily="50" charset="0"/>
              </a:rPr>
              <a:t>?</a:t>
            </a:r>
            <a:endParaRPr lang="en-US" dirty="0">
              <a:solidFill>
                <a:schemeClr val="bg1"/>
              </a:solidFill>
              <a:latin typeface="MetaOT-Medium" pitchFamily="50" charset="0"/>
            </a:endParaRPr>
          </a:p>
        </p:txBody>
      </p:sp>
      <p:sp>
        <p:nvSpPr>
          <p:cNvPr id="24" name="Oval 23"/>
          <p:cNvSpPr/>
          <p:nvPr/>
        </p:nvSpPr>
        <p:spPr>
          <a:xfrm>
            <a:off x="7506222" y="3962400"/>
            <a:ext cx="609600" cy="609600"/>
          </a:xfrm>
          <a:prstGeom prst="ellipse">
            <a:avLst/>
          </a:prstGeom>
          <a:solidFill>
            <a:schemeClr val="tx1"/>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etaOT-Medium" pitchFamily="50" charset="0"/>
              </a:rPr>
              <a:t>?</a:t>
            </a:r>
            <a:endParaRPr lang="en-US" dirty="0">
              <a:solidFill>
                <a:schemeClr val="bg1"/>
              </a:solidFill>
              <a:latin typeface="MetaOT-Medium" pitchFamily="50" charset="0"/>
            </a:endParaRPr>
          </a:p>
        </p:txBody>
      </p:sp>
      <p:sp>
        <p:nvSpPr>
          <p:cNvPr id="25" name="Rectangle 24"/>
          <p:cNvSpPr/>
          <p:nvPr/>
        </p:nvSpPr>
        <p:spPr>
          <a:xfrm>
            <a:off x="5380396" y="4800600"/>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26" name="Rectangle 25"/>
          <p:cNvSpPr/>
          <p:nvPr/>
        </p:nvSpPr>
        <p:spPr>
          <a:xfrm>
            <a:off x="6950793" y="4800600"/>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grpSp>
        <p:nvGrpSpPr>
          <p:cNvPr id="31" name="Group 30"/>
          <p:cNvGrpSpPr/>
          <p:nvPr/>
        </p:nvGrpSpPr>
        <p:grpSpPr>
          <a:xfrm>
            <a:off x="228600" y="228600"/>
            <a:ext cx="8763000" cy="1362580"/>
            <a:chOff x="228600" y="228600"/>
            <a:chExt cx="8763000" cy="1362580"/>
          </a:xfrm>
        </p:grpSpPr>
        <p:sp>
          <p:nvSpPr>
            <p:cNvPr id="32"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3"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4"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5"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36"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37"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cxnSp>
        <p:nvCxnSpPr>
          <p:cNvPr id="38" name="Straight Arrow Connector 37"/>
          <p:cNvCxnSpPr/>
          <p:nvPr/>
        </p:nvCxnSpPr>
        <p:spPr>
          <a:xfrm flipH="1">
            <a:off x="4595018" y="1575351"/>
            <a:ext cx="0" cy="1304420"/>
          </a:xfrm>
          <a:prstGeom prst="straightConnector1">
            <a:avLst/>
          </a:prstGeom>
          <a:ln w="127000">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2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23</a:t>
            </a:fld>
            <a:endParaRPr lang="en-US" dirty="0"/>
          </a:p>
        </p:txBody>
      </p:sp>
    </p:spTree>
    <p:extLst>
      <p:ext uri="{BB962C8B-B14F-4D97-AF65-F5344CB8AC3E}">
        <p14:creationId xmlns:p14="http://schemas.microsoft.com/office/powerpoint/2010/main" val="18467437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p:cNvGrpSpPr/>
          <p:nvPr/>
        </p:nvGrpSpPr>
        <p:grpSpPr>
          <a:xfrm>
            <a:off x="76200" y="5564738"/>
            <a:ext cx="4798525" cy="1202778"/>
            <a:chOff x="76200" y="5564738"/>
            <a:chExt cx="4798525" cy="1202778"/>
          </a:xfrm>
        </p:grpSpPr>
        <p:sp>
          <p:nvSpPr>
            <p:cNvPr id="79" name="Rounded Rectangle 24"/>
            <p:cNvSpPr>
              <a:spLocks noChangeArrowheads="1"/>
            </p:cNvSpPr>
            <p:nvPr/>
          </p:nvSpPr>
          <p:spPr bwMode="auto">
            <a:xfrm>
              <a:off x="76200" y="5564738"/>
              <a:ext cx="1989310" cy="1202778"/>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80" name="Rounded Rectangle 24"/>
            <p:cNvSpPr>
              <a:spLocks noChangeArrowheads="1"/>
            </p:cNvSpPr>
            <p:nvPr/>
          </p:nvSpPr>
          <p:spPr bwMode="auto">
            <a:xfrm>
              <a:off x="2147720" y="5564738"/>
              <a:ext cx="1068729" cy="1202778"/>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81" name="Rounded Rectangle 24"/>
            <p:cNvSpPr>
              <a:spLocks noChangeArrowheads="1"/>
            </p:cNvSpPr>
            <p:nvPr/>
          </p:nvSpPr>
          <p:spPr bwMode="auto">
            <a:xfrm>
              <a:off x="3298659" y="5564738"/>
              <a:ext cx="767000" cy="1202778"/>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82" name="Rounded Rectangle 24"/>
            <p:cNvSpPr>
              <a:spLocks noChangeArrowheads="1"/>
            </p:cNvSpPr>
            <p:nvPr/>
          </p:nvSpPr>
          <p:spPr bwMode="auto">
            <a:xfrm>
              <a:off x="4141311" y="5564738"/>
              <a:ext cx="513811" cy="1202778"/>
            </a:xfrm>
            <a:prstGeom prst="roundRect">
              <a:avLst>
                <a:gd name="adj" fmla="val 5051"/>
              </a:avLst>
            </a:prstGeom>
            <a:solidFill>
              <a:srgbClr val="F6BB00"/>
            </a:solidFill>
            <a:ln w="9525" algn="ctr">
              <a:solidFill>
                <a:srgbClr val="F6BB00"/>
              </a:solid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83" name="Rectangle 37"/>
            <p:cNvSpPr txBox="1">
              <a:spLocks noChangeArrowheads="1"/>
            </p:cNvSpPr>
            <p:nvPr/>
          </p:nvSpPr>
          <p:spPr bwMode="auto">
            <a:xfrm>
              <a:off x="150837" y="5646578"/>
              <a:ext cx="1372735" cy="123111"/>
            </a:xfrm>
            <a:prstGeom prst="rect">
              <a:avLst/>
            </a:prstGeom>
            <a:noFill/>
            <a:ln w="9525">
              <a:noFill/>
              <a:miter lim="800000"/>
              <a:headEnd/>
              <a:tailEnd/>
            </a:ln>
          </p:spPr>
          <p:txBody>
            <a:bodyPr wrap="square" lIns="0" tIns="0" rIns="0" bIns="0" anchor="ctr">
              <a:spAutoFit/>
            </a:bodyPr>
            <a:lstStyle/>
            <a:p>
              <a:pPr marL="0" marR="0" lvl="0" indent="0" defTabSz="457200" eaLnBrk="1" fontAlgn="auto" latinLnBrk="0" hangingPunct="1">
                <a:lnSpc>
                  <a:spcPct val="100000"/>
                </a:lnSpc>
                <a:spcBef>
                  <a:spcPts val="188"/>
                </a:spcBef>
                <a:spcAft>
                  <a:spcPts val="0"/>
                </a:spcAft>
                <a:buClr>
                  <a:srgbClr val="808080"/>
                </a:buClr>
                <a:buSzPct val="100000"/>
                <a:buFont typeface="Arial" pitchFamily="34" charset="0"/>
                <a:buNone/>
                <a:tabLst/>
                <a:defRPr/>
              </a:pPr>
              <a:r>
                <a:rPr kumimoji="0" lang="en-US" sz="800" b="0" i="0" u="none" strike="noStrike" kern="0" cap="none" spc="0" normalizeH="0" baseline="0" noProof="0" dirty="0" smtClean="0">
                  <a:ln>
                    <a:noFill/>
                  </a:ln>
                  <a:solidFill>
                    <a:srgbClr val="000000"/>
                  </a:solidFill>
                  <a:effectLst/>
                  <a:uLnTx/>
                  <a:uFillTx/>
                  <a:latin typeface="MetaOT-Medium" pitchFamily="50" charset="0"/>
                  <a:ea typeface="ＭＳ Ｐゴシック" charset="-128"/>
                  <a:cs typeface="Arial" pitchFamily="34" charset="0"/>
                </a:rPr>
                <a:t>Data</a:t>
              </a:r>
              <a:endParaRPr kumimoji="0" lang="en-US" sz="800" b="0" i="0" u="none" strike="noStrike" kern="0" cap="none" spc="0" normalizeH="0" baseline="0" noProof="0" dirty="0">
                <a:ln>
                  <a:noFill/>
                </a:ln>
                <a:solidFill>
                  <a:srgbClr val="000000"/>
                </a:solidFill>
                <a:effectLst/>
                <a:uLnTx/>
                <a:uFillTx/>
                <a:latin typeface="MetaOT-Medium" pitchFamily="50" charset="0"/>
                <a:ea typeface="ＭＳ Ｐゴシック" charset="-128"/>
                <a:cs typeface="Arial" pitchFamily="34" charset="0"/>
              </a:endParaRPr>
            </a:p>
          </p:txBody>
        </p:sp>
        <p:sp>
          <p:nvSpPr>
            <p:cNvPr id="84" name="Rectangle 37"/>
            <p:cNvSpPr txBox="1">
              <a:spLocks noChangeArrowheads="1"/>
            </p:cNvSpPr>
            <p:nvPr/>
          </p:nvSpPr>
          <p:spPr bwMode="auto">
            <a:xfrm>
              <a:off x="2213659" y="5646578"/>
              <a:ext cx="1372735" cy="123111"/>
            </a:xfrm>
            <a:prstGeom prst="rect">
              <a:avLst/>
            </a:prstGeom>
            <a:noFill/>
            <a:ln w="9525">
              <a:noFill/>
              <a:miter lim="800000"/>
              <a:headEnd/>
              <a:tailEnd/>
            </a:ln>
          </p:spPr>
          <p:txBody>
            <a:bodyPr wrap="square" lIns="0" tIns="0" rIns="0" bIns="0" anchor="ctr">
              <a:spAutoFit/>
            </a:bodyPr>
            <a:lstStyle/>
            <a:p>
              <a:pPr marL="0" marR="0" lvl="0" indent="0" defTabSz="457200" eaLnBrk="1" fontAlgn="auto" latinLnBrk="0" hangingPunct="1">
                <a:lnSpc>
                  <a:spcPct val="100000"/>
                </a:lnSpc>
                <a:spcBef>
                  <a:spcPts val="188"/>
                </a:spcBef>
                <a:spcAft>
                  <a:spcPts val="0"/>
                </a:spcAft>
                <a:buClr>
                  <a:srgbClr val="808080"/>
                </a:buClr>
                <a:buSzPct val="100000"/>
                <a:buFont typeface="Arial" pitchFamily="34" charset="0"/>
                <a:buNone/>
                <a:tabLst/>
                <a:defRPr/>
              </a:pPr>
              <a:r>
                <a:rPr kumimoji="0" lang="en-US" sz="800" b="0" i="0" u="none" strike="noStrike" kern="0" cap="none" spc="0" normalizeH="0" baseline="0" noProof="0" dirty="0" smtClean="0">
                  <a:ln>
                    <a:noFill/>
                  </a:ln>
                  <a:solidFill>
                    <a:srgbClr val="000000"/>
                  </a:solidFill>
                  <a:effectLst/>
                  <a:uLnTx/>
                  <a:uFillTx/>
                  <a:latin typeface="MetaOT-Medium" pitchFamily="50" charset="0"/>
                  <a:ea typeface="ＭＳ Ｐゴシック" charset="-128"/>
                  <a:cs typeface="Arial" pitchFamily="34" charset="0"/>
                </a:rPr>
                <a:t>Information</a:t>
              </a:r>
              <a:endParaRPr kumimoji="0" lang="en-US" sz="800" b="0" i="0" u="none" strike="noStrike" kern="0" cap="none" spc="0" normalizeH="0" baseline="0" noProof="0" dirty="0">
                <a:ln>
                  <a:noFill/>
                </a:ln>
                <a:solidFill>
                  <a:srgbClr val="000000"/>
                </a:solidFill>
                <a:effectLst/>
                <a:uLnTx/>
                <a:uFillTx/>
                <a:latin typeface="MetaOT-Medium" pitchFamily="50" charset="0"/>
                <a:ea typeface="ＭＳ Ｐゴシック" charset="-128"/>
                <a:cs typeface="Arial" pitchFamily="34" charset="0"/>
              </a:endParaRPr>
            </a:p>
          </p:txBody>
        </p:sp>
        <p:sp>
          <p:nvSpPr>
            <p:cNvPr id="85" name="Rectangle 37"/>
            <p:cNvSpPr txBox="1">
              <a:spLocks noChangeArrowheads="1"/>
            </p:cNvSpPr>
            <p:nvPr/>
          </p:nvSpPr>
          <p:spPr bwMode="auto">
            <a:xfrm>
              <a:off x="3364598" y="5646578"/>
              <a:ext cx="1372735" cy="123111"/>
            </a:xfrm>
            <a:prstGeom prst="rect">
              <a:avLst/>
            </a:prstGeom>
            <a:noFill/>
            <a:ln w="9525">
              <a:noFill/>
              <a:miter lim="800000"/>
              <a:headEnd/>
              <a:tailEnd/>
            </a:ln>
          </p:spPr>
          <p:txBody>
            <a:bodyPr wrap="square" lIns="0" tIns="0" rIns="0" bIns="0" anchor="ctr">
              <a:spAutoFit/>
            </a:bodyPr>
            <a:lstStyle/>
            <a:p>
              <a:pPr marL="0" marR="0" lvl="0" indent="0" defTabSz="457200" eaLnBrk="1" fontAlgn="auto" latinLnBrk="0" hangingPunct="1">
                <a:lnSpc>
                  <a:spcPct val="100000"/>
                </a:lnSpc>
                <a:spcBef>
                  <a:spcPts val="188"/>
                </a:spcBef>
                <a:spcAft>
                  <a:spcPts val="0"/>
                </a:spcAft>
                <a:buClr>
                  <a:srgbClr val="808080"/>
                </a:buClr>
                <a:buSzPct val="100000"/>
                <a:buFont typeface="Arial" pitchFamily="34" charset="0"/>
                <a:buNone/>
                <a:tabLst/>
                <a:defRPr/>
              </a:pPr>
              <a:r>
                <a:rPr kumimoji="0" lang="en-US" sz="800" b="0" i="0" u="none" strike="noStrike" kern="0" cap="none" spc="0" normalizeH="0" baseline="0" noProof="0" dirty="0" smtClean="0">
                  <a:ln>
                    <a:noFill/>
                  </a:ln>
                  <a:solidFill>
                    <a:srgbClr val="000000"/>
                  </a:solidFill>
                  <a:effectLst/>
                  <a:uLnTx/>
                  <a:uFillTx/>
                  <a:latin typeface="MetaOT-Medium" pitchFamily="50" charset="0"/>
                  <a:ea typeface="ＭＳ Ｐゴシック" charset="-128"/>
                  <a:cs typeface="Arial" pitchFamily="34" charset="0"/>
                </a:rPr>
                <a:t>Knowledge</a:t>
              </a:r>
              <a:endParaRPr kumimoji="0" lang="en-US" sz="800" b="0" i="0" u="none" strike="noStrike" kern="0" cap="none" spc="0" normalizeH="0" baseline="0" noProof="0" dirty="0">
                <a:ln>
                  <a:noFill/>
                </a:ln>
                <a:solidFill>
                  <a:srgbClr val="000000"/>
                </a:solidFill>
                <a:effectLst/>
                <a:uLnTx/>
                <a:uFillTx/>
                <a:latin typeface="MetaOT-Medium" pitchFamily="50" charset="0"/>
                <a:ea typeface="ＭＳ Ｐゴシック" charset="-128"/>
                <a:cs typeface="Arial" pitchFamily="34" charset="0"/>
              </a:endParaRPr>
            </a:p>
          </p:txBody>
        </p:sp>
        <p:sp>
          <p:nvSpPr>
            <p:cNvPr id="86" name="Rectangle 37"/>
            <p:cNvSpPr txBox="1">
              <a:spLocks noChangeArrowheads="1"/>
            </p:cNvSpPr>
            <p:nvPr/>
          </p:nvSpPr>
          <p:spPr bwMode="auto">
            <a:xfrm>
              <a:off x="4196494" y="5638800"/>
              <a:ext cx="678231" cy="123111"/>
            </a:xfrm>
            <a:prstGeom prst="rect">
              <a:avLst/>
            </a:prstGeom>
            <a:noFill/>
            <a:ln w="9525">
              <a:noFill/>
              <a:miter lim="800000"/>
              <a:headEnd/>
              <a:tailEnd/>
            </a:ln>
          </p:spPr>
          <p:txBody>
            <a:bodyPr wrap="square" lIns="0" tIns="0" rIns="0" bIns="0" anchor="ctr">
              <a:spAutoFit/>
            </a:bodyPr>
            <a:lstStyle/>
            <a:p>
              <a:pPr marL="0" marR="0" lvl="0" indent="0" defTabSz="457200" eaLnBrk="1" fontAlgn="auto" latinLnBrk="0" hangingPunct="1">
                <a:lnSpc>
                  <a:spcPct val="100000"/>
                </a:lnSpc>
                <a:spcBef>
                  <a:spcPts val="188"/>
                </a:spcBef>
                <a:spcAft>
                  <a:spcPts val="0"/>
                </a:spcAft>
                <a:buClr>
                  <a:srgbClr val="808080"/>
                </a:buClr>
                <a:buSzPct val="100000"/>
                <a:buFont typeface="Arial" pitchFamily="34" charset="0"/>
                <a:buNone/>
                <a:tabLst/>
                <a:defRPr/>
              </a:pPr>
              <a:r>
                <a:rPr kumimoji="0" lang="en-US" sz="800" b="0" i="0" u="none" strike="noStrike" kern="0" cap="none" spc="0" normalizeH="0" baseline="0" noProof="0" dirty="0" smtClean="0">
                  <a:ln>
                    <a:noFill/>
                  </a:ln>
                  <a:solidFill>
                    <a:srgbClr val="000000"/>
                  </a:solidFill>
                  <a:effectLst/>
                  <a:uLnTx/>
                  <a:uFillTx/>
                  <a:latin typeface="MetaOT-Medium" pitchFamily="50" charset="0"/>
                  <a:ea typeface="ＭＳ Ｐゴシック" charset="-128"/>
                  <a:cs typeface="Arial" pitchFamily="34" charset="0"/>
                </a:rPr>
                <a:t>Wisdom</a:t>
              </a:r>
              <a:endParaRPr kumimoji="0" lang="en-US" sz="800" b="0" i="0" u="none" strike="noStrike" kern="0" cap="none" spc="0" normalizeH="0" baseline="0" noProof="0" dirty="0">
                <a:ln>
                  <a:noFill/>
                </a:ln>
                <a:solidFill>
                  <a:srgbClr val="000000"/>
                </a:solidFill>
                <a:effectLst/>
                <a:uLnTx/>
                <a:uFillTx/>
                <a:latin typeface="MetaOT-Medium" pitchFamily="50" charset="0"/>
                <a:ea typeface="ＭＳ Ｐゴシック" charset="-128"/>
                <a:cs typeface="Arial" pitchFamily="34" charset="0"/>
              </a:endParaRPr>
            </a:p>
          </p:txBody>
        </p:sp>
      </p:grpSp>
      <p:graphicFrame>
        <p:nvGraphicFramePr>
          <p:cNvPr id="85036" name="Object 44"/>
          <p:cNvGraphicFramePr>
            <a:graphicFrameLocks noChangeAspect="1"/>
          </p:cNvGraphicFramePr>
          <p:nvPr/>
        </p:nvGraphicFramePr>
        <p:xfrm>
          <a:off x="-4395" y="-31750"/>
          <a:ext cx="9183566" cy="5160963"/>
        </p:xfrm>
        <a:graphic>
          <a:graphicData uri="http://schemas.openxmlformats.org/presentationml/2006/ole">
            <mc:AlternateContent xmlns:mc="http://schemas.openxmlformats.org/markup-compatibility/2006">
              <mc:Choice xmlns:v="urn:schemas-microsoft-com:vml" Requires="v">
                <p:oleObj spid="_x0000_s1170" name="Image" r:id="rId4" imgW="13904762" imgH="9803175" progId="Photoshop.Image.10">
                  <p:embed/>
                </p:oleObj>
              </mc:Choice>
              <mc:Fallback>
                <p:oleObj name="Image" r:id="rId4" imgW="13904762" imgH="980317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20299"/>
                      <a:stretch>
                        <a:fillRect/>
                      </a:stretch>
                    </p:blipFill>
                    <p:spPr bwMode="auto">
                      <a:xfrm>
                        <a:off x="-4395" y="-31750"/>
                        <a:ext cx="9183566" cy="516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9"/>
          <p:cNvGraphicFramePr>
            <a:graphicFrameLocks noChangeAspect="1"/>
          </p:cNvGraphicFramePr>
          <p:nvPr/>
        </p:nvGraphicFramePr>
        <p:xfrm>
          <a:off x="124558" y="5243513"/>
          <a:ext cx="123092" cy="309562"/>
        </p:xfrm>
        <a:graphic>
          <a:graphicData uri="http://schemas.openxmlformats.org/presentationml/2006/ole">
            <mc:AlternateContent xmlns:mc="http://schemas.openxmlformats.org/markup-compatibility/2006">
              <mc:Choice xmlns:v="urn:schemas-microsoft-com:vml" Requires="v">
                <p:oleObj spid="_x0000_s1171" name="Image" r:id="rId6" imgW="1371429" imgH="3428571" progId="Photoshop.Image.10">
                  <p:embed/>
                </p:oleObj>
              </mc:Choice>
              <mc:Fallback>
                <p:oleObj name="Image" r:id="rId6" imgW="1371429" imgH="3428571"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58" y="5243513"/>
                        <a:ext cx="123092"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39" name="Object 47"/>
          <p:cNvGraphicFramePr>
            <a:graphicFrameLocks noChangeAspect="1"/>
          </p:cNvGraphicFramePr>
          <p:nvPr/>
        </p:nvGraphicFramePr>
        <p:xfrm>
          <a:off x="1123950" y="695325"/>
          <a:ext cx="4572000" cy="3429000"/>
        </p:xfrm>
        <a:graphic>
          <a:graphicData uri="http://schemas.openxmlformats.org/presentationml/2006/ole">
            <mc:AlternateContent xmlns:mc="http://schemas.openxmlformats.org/markup-compatibility/2006">
              <mc:Choice xmlns:v="urn:schemas-microsoft-com:vml" Requires="v">
                <p:oleObj spid="_x0000_s1172" name="Image" r:id="rId8" imgW="4571429" imgH="3428571" progId="Photoshop.Image.10">
                  <p:embed/>
                </p:oleObj>
              </mc:Choice>
              <mc:Fallback>
                <p:oleObj name="Image" r:id="rId8" imgW="4571429" imgH="3428571" progId="Photoshop.Image.1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3950" y="69532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0" name="Object 48"/>
          <p:cNvGraphicFramePr>
            <a:graphicFrameLocks noChangeAspect="1"/>
          </p:cNvGraphicFramePr>
          <p:nvPr/>
        </p:nvGraphicFramePr>
        <p:xfrm>
          <a:off x="2286000" y="1066800"/>
          <a:ext cx="4572000" cy="3429000"/>
        </p:xfrm>
        <a:graphic>
          <a:graphicData uri="http://schemas.openxmlformats.org/presentationml/2006/ole">
            <mc:AlternateContent xmlns:mc="http://schemas.openxmlformats.org/markup-compatibility/2006">
              <mc:Choice xmlns:v="urn:schemas-microsoft-com:vml" Requires="v">
                <p:oleObj spid="_x0000_s1173" name="Image" r:id="rId10" imgW="4571429" imgH="3428571" progId="Photoshop.Image.10">
                  <p:embed/>
                </p:oleObj>
              </mc:Choice>
              <mc:Fallback>
                <p:oleObj name="Image" r:id="rId10" imgW="4571429" imgH="3428571" progId="Photoshop.Image.1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0" y="1066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1" name="Object 49"/>
          <p:cNvGraphicFramePr>
            <a:graphicFrameLocks noChangeAspect="1"/>
          </p:cNvGraphicFramePr>
          <p:nvPr/>
        </p:nvGraphicFramePr>
        <p:xfrm>
          <a:off x="3477358" y="1457325"/>
          <a:ext cx="4572000" cy="3429000"/>
        </p:xfrm>
        <a:graphic>
          <a:graphicData uri="http://schemas.openxmlformats.org/presentationml/2006/ole">
            <mc:AlternateContent xmlns:mc="http://schemas.openxmlformats.org/markup-compatibility/2006">
              <mc:Choice xmlns:v="urn:schemas-microsoft-com:vml" Requires="v">
                <p:oleObj spid="_x0000_s1174" name="Image" r:id="rId12" imgW="4571429" imgH="3428571" progId="Photoshop.Image.10">
                  <p:embed/>
                </p:oleObj>
              </mc:Choice>
              <mc:Fallback>
                <p:oleObj name="Image" r:id="rId12" imgW="4571429" imgH="3428571" progId="Photoshop.Image.1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7358" y="145732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5" name="Object 53"/>
          <p:cNvGraphicFramePr>
            <a:graphicFrameLocks noChangeAspect="1"/>
          </p:cNvGraphicFramePr>
          <p:nvPr/>
        </p:nvGraphicFramePr>
        <p:xfrm>
          <a:off x="2577612" y="2409827"/>
          <a:ext cx="2397369" cy="2943225"/>
        </p:xfrm>
        <a:graphic>
          <a:graphicData uri="http://schemas.openxmlformats.org/presentationml/2006/ole">
            <mc:AlternateContent xmlns:mc="http://schemas.openxmlformats.org/markup-compatibility/2006">
              <mc:Choice xmlns:v="urn:schemas-microsoft-com:vml" Requires="v">
                <p:oleObj spid="_x0000_s1175" name="Image" r:id="rId14" imgW="3568254" imgH="4380952" progId="Photoshop.Image.10">
                  <p:embed/>
                </p:oleObj>
              </mc:Choice>
              <mc:Fallback>
                <p:oleObj name="Image" r:id="rId14" imgW="3568254" imgH="4380952" progId="Photoshop.Image.10">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7612" y="2409827"/>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6" name="Object 54"/>
          <p:cNvGraphicFramePr>
            <a:graphicFrameLocks noChangeAspect="1"/>
          </p:cNvGraphicFramePr>
          <p:nvPr/>
        </p:nvGraphicFramePr>
        <p:xfrm>
          <a:off x="7064621" y="1828803"/>
          <a:ext cx="2397369" cy="2943225"/>
        </p:xfrm>
        <a:graphic>
          <a:graphicData uri="http://schemas.openxmlformats.org/presentationml/2006/ole">
            <mc:AlternateContent xmlns:mc="http://schemas.openxmlformats.org/markup-compatibility/2006">
              <mc:Choice xmlns:v="urn:schemas-microsoft-com:vml" Requires="v">
                <p:oleObj spid="_x0000_s1176" name="Image" r:id="rId16" imgW="3568254" imgH="4380952" progId="Photoshop.Image.10">
                  <p:embed/>
                </p:oleObj>
              </mc:Choice>
              <mc:Fallback>
                <p:oleObj name="Image" r:id="rId16" imgW="3568254" imgH="4380952" progId="Photoshop.Image.10">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64621" y="1828803"/>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7" name="Object 55"/>
          <p:cNvGraphicFramePr>
            <a:graphicFrameLocks noChangeAspect="1"/>
          </p:cNvGraphicFramePr>
          <p:nvPr/>
        </p:nvGraphicFramePr>
        <p:xfrm>
          <a:off x="4254012" y="3686178"/>
          <a:ext cx="2397369" cy="2943225"/>
        </p:xfrm>
        <a:graphic>
          <a:graphicData uri="http://schemas.openxmlformats.org/presentationml/2006/ole">
            <mc:AlternateContent xmlns:mc="http://schemas.openxmlformats.org/markup-compatibility/2006">
              <mc:Choice xmlns:v="urn:schemas-microsoft-com:vml" Requires="v">
                <p:oleObj spid="_x0000_s1177" name="Image" r:id="rId18" imgW="3568254" imgH="4380952" progId="Photoshop.Image.10">
                  <p:embed/>
                </p:oleObj>
              </mc:Choice>
              <mc:Fallback>
                <p:oleObj name="Image" r:id="rId18" imgW="3568254" imgH="4380952" progId="Photoshop.Image.10">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54012" y="3686178"/>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8" name="Object 56"/>
          <p:cNvGraphicFramePr>
            <a:graphicFrameLocks noChangeAspect="1"/>
          </p:cNvGraphicFramePr>
          <p:nvPr/>
        </p:nvGraphicFramePr>
        <p:xfrm>
          <a:off x="7407521" y="590550"/>
          <a:ext cx="2397369" cy="2943225"/>
        </p:xfrm>
        <a:graphic>
          <a:graphicData uri="http://schemas.openxmlformats.org/presentationml/2006/ole">
            <mc:AlternateContent xmlns:mc="http://schemas.openxmlformats.org/markup-compatibility/2006">
              <mc:Choice xmlns:v="urn:schemas-microsoft-com:vml" Requires="v">
                <p:oleObj spid="_x0000_s1178" name="Image" r:id="rId20" imgW="3568254" imgH="4380952" progId="Photoshop.Image.10">
                  <p:embed/>
                </p:oleObj>
              </mc:Choice>
              <mc:Fallback>
                <p:oleObj name="Image" r:id="rId20" imgW="3568254" imgH="4380952" progId="Photoshop.Image.10">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07521" y="590550"/>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49" name="Object 57"/>
          <p:cNvGraphicFramePr>
            <a:graphicFrameLocks noChangeAspect="1"/>
          </p:cNvGraphicFramePr>
          <p:nvPr/>
        </p:nvGraphicFramePr>
        <p:xfrm>
          <a:off x="5959721" y="3124203"/>
          <a:ext cx="2397369" cy="2943225"/>
        </p:xfrm>
        <a:graphic>
          <a:graphicData uri="http://schemas.openxmlformats.org/presentationml/2006/ole">
            <mc:AlternateContent xmlns:mc="http://schemas.openxmlformats.org/markup-compatibility/2006">
              <mc:Choice xmlns:v="urn:schemas-microsoft-com:vml" Requires="v">
                <p:oleObj spid="_x0000_s1179" name="Image" r:id="rId22" imgW="3568254" imgH="4380952" progId="Photoshop.Image.10">
                  <p:embed/>
                </p:oleObj>
              </mc:Choice>
              <mc:Fallback>
                <p:oleObj name="Image" r:id="rId22" imgW="3568254" imgH="4380952" progId="Photoshop.Image.10">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59721" y="3124203"/>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50" name="Object 58"/>
          <p:cNvGraphicFramePr>
            <a:graphicFrameLocks noChangeAspect="1"/>
          </p:cNvGraphicFramePr>
          <p:nvPr/>
        </p:nvGraphicFramePr>
        <p:xfrm>
          <a:off x="5578721" y="428628"/>
          <a:ext cx="2397369" cy="2943225"/>
        </p:xfrm>
        <a:graphic>
          <a:graphicData uri="http://schemas.openxmlformats.org/presentationml/2006/ole">
            <mc:AlternateContent xmlns:mc="http://schemas.openxmlformats.org/markup-compatibility/2006">
              <mc:Choice xmlns:v="urn:schemas-microsoft-com:vml" Requires="v">
                <p:oleObj spid="_x0000_s1180" name="Image" r:id="rId24" imgW="3568254" imgH="4380952" progId="Photoshop.Image.10">
                  <p:embed/>
                </p:oleObj>
              </mc:Choice>
              <mc:Fallback>
                <p:oleObj name="Image" r:id="rId24" imgW="3568254" imgH="4380952" progId="Photoshop.Image.10">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78721" y="428628"/>
                        <a:ext cx="2397369"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01"/>
          <p:cNvGrpSpPr>
            <a:grpSpLocks/>
          </p:cNvGrpSpPr>
          <p:nvPr/>
        </p:nvGrpSpPr>
        <p:grpSpPr bwMode="auto">
          <a:xfrm>
            <a:off x="611067" y="2878141"/>
            <a:ext cx="7142285" cy="2789237"/>
            <a:chOff x="109" y="115"/>
            <a:chExt cx="4499" cy="1757"/>
          </a:xfrm>
        </p:grpSpPr>
        <p:graphicFrame>
          <p:nvGraphicFramePr>
            <p:cNvPr id="1039" name="Object 102"/>
            <p:cNvGraphicFramePr>
              <a:graphicFrameLocks noChangeAspect="1"/>
            </p:cNvGraphicFramePr>
            <p:nvPr/>
          </p:nvGraphicFramePr>
          <p:xfrm>
            <a:off x="656" y="662"/>
            <a:ext cx="930" cy="1206"/>
          </p:xfrm>
          <a:graphic>
            <a:graphicData uri="http://schemas.openxmlformats.org/presentationml/2006/ole">
              <mc:AlternateContent xmlns:mc="http://schemas.openxmlformats.org/markup-compatibility/2006">
                <mc:Choice xmlns:v="urn:schemas-microsoft-com:vml" Requires="v">
                  <p:oleObj spid="_x0000_s1181" name="Image" r:id="rId26" imgW="2742857" imgH="3555556" progId="Photoshop.Image.10">
                    <p:embed/>
                  </p:oleObj>
                </mc:Choice>
                <mc:Fallback>
                  <p:oleObj name="Image" r:id="rId26" imgW="2742857" imgH="3555556" progId="Photoshop.Image.10">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6" y="662"/>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0" name="Object 103"/>
            <p:cNvGraphicFramePr>
              <a:graphicFrameLocks noChangeAspect="1"/>
            </p:cNvGraphicFramePr>
            <p:nvPr/>
          </p:nvGraphicFramePr>
          <p:xfrm>
            <a:off x="475" y="481"/>
            <a:ext cx="930" cy="1206"/>
          </p:xfrm>
          <a:graphic>
            <a:graphicData uri="http://schemas.openxmlformats.org/presentationml/2006/ole">
              <mc:AlternateContent xmlns:mc="http://schemas.openxmlformats.org/markup-compatibility/2006">
                <mc:Choice xmlns:v="urn:schemas-microsoft-com:vml" Requires="v">
                  <p:oleObj spid="_x0000_s1182" name="Image" r:id="rId28" imgW="2742857" imgH="3555556" progId="Photoshop.Image.10">
                    <p:embed/>
                  </p:oleObj>
                </mc:Choice>
                <mc:Fallback>
                  <p:oleObj name="Image" r:id="rId28" imgW="2742857" imgH="3555556" progId="Photoshop.Image.10">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5" y="481"/>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1" name="Object 104"/>
            <p:cNvGraphicFramePr>
              <a:graphicFrameLocks noChangeAspect="1"/>
            </p:cNvGraphicFramePr>
            <p:nvPr/>
          </p:nvGraphicFramePr>
          <p:xfrm>
            <a:off x="294" y="300"/>
            <a:ext cx="930" cy="1206"/>
          </p:xfrm>
          <a:graphic>
            <a:graphicData uri="http://schemas.openxmlformats.org/presentationml/2006/ole">
              <mc:AlternateContent xmlns:mc="http://schemas.openxmlformats.org/markup-compatibility/2006">
                <mc:Choice xmlns:v="urn:schemas-microsoft-com:vml" Requires="v">
                  <p:oleObj spid="_x0000_s1183" name="Image" r:id="rId30" imgW="2742857" imgH="3555556" progId="Photoshop.Image.10">
                    <p:embed/>
                  </p:oleObj>
                </mc:Choice>
                <mc:Fallback>
                  <p:oleObj name="Image" r:id="rId30" imgW="2742857" imgH="3555556" progId="Photoshop.Image.10">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4" y="300"/>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2" name="Object 105"/>
            <p:cNvGraphicFramePr>
              <a:graphicFrameLocks noChangeAspect="1"/>
            </p:cNvGraphicFramePr>
            <p:nvPr/>
          </p:nvGraphicFramePr>
          <p:xfrm>
            <a:off x="109" y="115"/>
            <a:ext cx="927" cy="1202"/>
          </p:xfrm>
          <a:graphic>
            <a:graphicData uri="http://schemas.openxmlformats.org/presentationml/2006/ole">
              <mc:AlternateContent xmlns:mc="http://schemas.openxmlformats.org/markup-compatibility/2006">
                <mc:Choice xmlns:v="urn:schemas-microsoft-com:vml" Requires="v">
                  <p:oleObj spid="_x0000_s1184" name="Image" r:id="rId31" imgW="2742857" imgH="3555556" progId="Photoshop.Image.10">
                    <p:embed/>
                  </p:oleObj>
                </mc:Choice>
                <mc:Fallback>
                  <p:oleObj name="Image" r:id="rId31" imgW="2742857" imgH="3555556" progId="Photoshop.Image.10">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9" y="115"/>
                          <a:ext cx="927" cy="120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3" name="Object 106"/>
            <p:cNvGraphicFramePr>
              <a:graphicFrameLocks noChangeAspect="1"/>
            </p:cNvGraphicFramePr>
            <p:nvPr/>
          </p:nvGraphicFramePr>
          <p:xfrm>
            <a:off x="2271" y="666"/>
            <a:ext cx="930" cy="1206"/>
          </p:xfrm>
          <a:graphic>
            <a:graphicData uri="http://schemas.openxmlformats.org/presentationml/2006/ole">
              <mc:AlternateContent xmlns:mc="http://schemas.openxmlformats.org/markup-compatibility/2006">
                <mc:Choice xmlns:v="urn:schemas-microsoft-com:vml" Requires="v">
                  <p:oleObj spid="_x0000_s1185" name="Image" r:id="rId33" imgW="2742857" imgH="3555556" progId="Photoshop.Image.10">
                    <p:embed/>
                  </p:oleObj>
                </mc:Choice>
                <mc:Fallback>
                  <p:oleObj name="Image" r:id="rId33" imgW="2742857" imgH="3555556" progId="Photoshop.Image.10">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71" y="666"/>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 name="Object 107"/>
            <p:cNvGraphicFramePr>
              <a:graphicFrameLocks noChangeAspect="1"/>
            </p:cNvGraphicFramePr>
            <p:nvPr/>
          </p:nvGraphicFramePr>
          <p:xfrm>
            <a:off x="2090" y="485"/>
            <a:ext cx="930" cy="1206"/>
          </p:xfrm>
          <a:graphic>
            <a:graphicData uri="http://schemas.openxmlformats.org/presentationml/2006/ole">
              <mc:AlternateContent xmlns:mc="http://schemas.openxmlformats.org/markup-compatibility/2006">
                <mc:Choice xmlns:v="urn:schemas-microsoft-com:vml" Requires="v">
                  <p:oleObj spid="_x0000_s1186" name="Image" r:id="rId35" imgW="2742857" imgH="3555556" progId="Photoshop.Image.10">
                    <p:embed/>
                  </p:oleObj>
                </mc:Choice>
                <mc:Fallback>
                  <p:oleObj name="Image" r:id="rId35" imgW="2742857" imgH="3555556" progId="Photoshop.Image.10">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90" y="485"/>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5" name="Object 108"/>
            <p:cNvGraphicFramePr>
              <a:graphicFrameLocks noChangeAspect="1"/>
            </p:cNvGraphicFramePr>
            <p:nvPr/>
          </p:nvGraphicFramePr>
          <p:xfrm>
            <a:off x="1909" y="304"/>
            <a:ext cx="930" cy="1206"/>
          </p:xfrm>
          <a:graphic>
            <a:graphicData uri="http://schemas.openxmlformats.org/presentationml/2006/ole">
              <mc:AlternateContent xmlns:mc="http://schemas.openxmlformats.org/markup-compatibility/2006">
                <mc:Choice xmlns:v="urn:schemas-microsoft-com:vml" Requires="v">
                  <p:oleObj spid="_x0000_s1187" name="Image" r:id="rId37" imgW="2742857" imgH="3555556" progId="Photoshop.Image.10">
                    <p:embed/>
                  </p:oleObj>
                </mc:Choice>
                <mc:Fallback>
                  <p:oleObj name="Image" r:id="rId37" imgW="2742857" imgH="3555556" progId="Photoshop.Image.10">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909" y="304"/>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6" name="Object 109"/>
            <p:cNvGraphicFramePr>
              <a:graphicFrameLocks noChangeAspect="1"/>
            </p:cNvGraphicFramePr>
            <p:nvPr/>
          </p:nvGraphicFramePr>
          <p:xfrm>
            <a:off x="1728" y="119"/>
            <a:ext cx="930" cy="1206"/>
          </p:xfrm>
          <a:graphic>
            <a:graphicData uri="http://schemas.openxmlformats.org/presentationml/2006/ole">
              <mc:AlternateContent xmlns:mc="http://schemas.openxmlformats.org/markup-compatibility/2006">
                <mc:Choice xmlns:v="urn:schemas-microsoft-com:vml" Requires="v">
                  <p:oleObj spid="_x0000_s1188" name="Image" r:id="rId39" imgW="2742857" imgH="3555556" progId="Photoshop.Image.10">
                    <p:embed/>
                  </p:oleObj>
                </mc:Choice>
                <mc:Fallback>
                  <p:oleObj name="Image" r:id="rId39" imgW="2742857" imgH="3555556" progId="Photoshop.Image.10">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728" y="119"/>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 name="Object 110"/>
            <p:cNvGraphicFramePr>
              <a:graphicFrameLocks noChangeAspect="1"/>
            </p:cNvGraphicFramePr>
            <p:nvPr/>
          </p:nvGraphicFramePr>
          <p:xfrm>
            <a:off x="3678" y="482"/>
            <a:ext cx="930" cy="1206"/>
          </p:xfrm>
          <a:graphic>
            <a:graphicData uri="http://schemas.openxmlformats.org/presentationml/2006/ole">
              <mc:AlternateContent xmlns:mc="http://schemas.openxmlformats.org/markup-compatibility/2006">
                <mc:Choice xmlns:v="urn:schemas-microsoft-com:vml" Requires="v">
                  <p:oleObj spid="_x0000_s1189" name="Image" r:id="rId41" imgW="2742857" imgH="3555556" progId="Photoshop.Image.10">
                    <p:embed/>
                  </p:oleObj>
                </mc:Choice>
                <mc:Fallback>
                  <p:oleObj name="Image" r:id="rId41" imgW="2742857" imgH="3555556" progId="Photoshop.Image.10">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678" y="482"/>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8" name="Object 111"/>
            <p:cNvGraphicFramePr>
              <a:graphicFrameLocks noChangeAspect="1"/>
            </p:cNvGraphicFramePr>
            <p:nvPr/>
          </p:nvGraphicFramePr>
          <p:xfrm>
            <a:off x="3497" y="300"/>
            <a:ext cx="930" cy="1206"/>
          </p:xfrm>
          <a:graphic>
            <a:graphicData uri="http://schemas.openxmlformats.org/presentationml/2006/ole">
              <mc:AlternateContent xmlns:mc="http://schemas.openxmlformats.org/markup-compatibility/2006">
                <mc:Choice xmlns:v="urn:schemas-microsoft-com:vml" Requires="v">
                  <p:oleObj spid="_x0000_s1190" name="Image" r:id="rId42" imgW="2742857" imgH="3555556" progId="Photoshop.Image.10">
                    <p:embed/>
                  </p:oleObj>
                </mc:Choice>
                <mc:Fallback>
                  <p:oleObj name="Image" r:id="rId42" imgW="2742857" imgH="3555556" progId="Photoshop.Image.10">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497" y="300"/>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9" name="Object 112"/>
            <p:cNvGraphicFramePr>
              <a:graphicFrameLocks noChangeAspect="1"/>
            </p:cNvGraphicFramePr>
            <p:nvPr/>
          </p:nvGraphicFramePr>
          <p:xfrm>
            <a:off x="3316" y="119"/>
            <a:ext cx="930" cy="1206"/>
          </p:xfrm>
          <a:graphic>
            <a:graphicData uri="http://schemas.openxmlformats.org/presentationml/2006/ole">
              <mc:AlternateContent xmlns:mc="http://schemas.openxmlformats.org/markup-compatibility/2006">
                <mc:Choice xmlns:v="urn:schemas-microsoft-com:vml" Requires="v">
                  <p:oleObj spid="_x0000_s1191" name="Image" r:id="rId44" imgW="2742857" imgH="3555556" progId="Photoshop.Image.10">
                    <p:embed/>
                  </p:oleObj>
                </mc:Choice>
                <mc:Fallback>
                  <p:oleObj name="Image" r:id="rId44" imgW="2742857" imgH="3555556" progId="Photoshop.Image.10">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16" y="119"/>
                          <a:ext cx="930" cy="120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124"/>
          <p:cNvGrpSpPr>
            <a:grpSpLocks/>
          </p:cNvGrpSpPr>
          <p:nvPr/>
        </p:nvGrpSpPr>
        <p:grpSpPr bwMode="auto">
          <a:xfrm>
            <a:off x="819151" y="3571878"/>
            <a:ext cx="6156080" cy="1458913"/>
            <a:chOff x="516" y="2250"/>
            <a:chExt cx="3878" cy="919"/>
          </a:xfrm>
        </p:grpSpPr>
        <p:sp>
          <p:nvSpPr>
            <p:cNvPr id="1073" name="Rectangle 116"/>
            <p:cNvSpPr>
              <a:spLocks noChangeArrowheads="1"/>
            </p:cNvSpPr>
            <p:nvPr/>
          </p:nvSpPr>
          <p:spPr bwMode="auto">
            <a:xfrm>
              <a:off x="1319" y="2826"/>
              <a:ext cx="37" cy="54"/>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4" name="Rectangle 113"/>
            <p:cNvSpPr>
              <a:spLocks noChangeArrowheads="1"/>
            </p:cNvSpPr>
            <p:nvPr/>
          </p:nvSpPr>
          <p:spPr bwMode="auto">
            <a:xfrm>
              <a:off x="516" y="2262"/>
              <a:ext cx="657" cy="56"/>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5" name="Rectangle 114"/>
            <p:cNvSpPr>
              <a:spLocks noChangeArrowheads="1"/>
            </p:cNvSpPr>
            <p:nvPr/>
          </p:nvSpPr>
          <p:spPr bwMode="auto">
            <a:xfrm>
              <a:off x="516" y="2549"/>
              <a:ext cx="657" cy="2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6" name="Rectangle 115"/>
            <p:cNvSpPr>
              <a:spLocks noChangeArrowheads="1"/>
            </p:cNvSpPr>
            <p:nvPr/>
          </p:nvSpPr>
          <p:spPr bwMode="auto">
            <a:xfrm>
              <a:off x="518" y="2577"/>
              <a:ext cx="322" cy="2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7" name="Rectangle 117"/>
            <p:cNvSpPr>
              <a:spLocks noChangeArrowheads="1"/>
            </p:cNvSpPr>
            <p:nvPr/>
          </p:nvSpPr>
          <p:spPr bwMode="auto">
            <a:xfrm>
              <a:off x="1688" y="3011"/>
              <a:ext cx="42" cy="158"/>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8" name="Rectangle 118"/>
            <p:cNvSpPr>
              <a:spLocks noChangeArrowheads="1"/>
            </p:cNvSpPr>
            <p:nvPr/>
          </p:nvSpPr>
          <p:spPr bwMode="auto">
            <a:xfrm>
              <a:off x="2191" y="2250"/>
              <a:ext cx="626" cy="119"/>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79" name="Rectangle 119"/>
            <p:cNvSpPr>
              <a:spLocks noChangeArrowheads="1"/>
            </p:cNvSpPr>
            <p:nvPr/>
          </p:nvSpPr>
          <p:spPr bwMode="auto">
            <a:xfrm>
              <a:off x="3302" y="2617"/>
              <a:ext cx="34" cy="101"/>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80" name="Rectangle 120"/>
            <p:cNvSpPr>
              <a:spLocks noChangeArrowheads="1"/>
            </p:cNvSpPr>
            <p:nvPr/>
          </p:nvSpPr>
          <p:spPr bwMode="auto">
            <a:xfrm>
              <a:off x="3723" y="2364"/>
              <a:ext cx="671" cy="2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81" name="Rectangle 121"/>
            <p:cNvSpPr>
              <a:spLocks noChangeArrowheads="1"/>
            </p:cNvSpPr>
            <p:nvPr/>
          </p:nvSpPr>
          <p:spPr bwMode="auto">
            <a:xfrm>
              <a:off x="3724" y="2391"/>
              <a:ext cx="340" cy="29"/>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82" name="Rectangle 122"/>
            <p:cNvSpPr>
              <a:spLocks noChangeArrowheads="1"/>
            </p:cNvSpPr>
            <p:nvPr/>
          </p:nvSpPr>
          <p:spPr bwMode="auto">
            <a:xfrm>
              <a:off x="3728" y="2454"/>
              <a:ext cx="508" cy="2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sp>
          <p:nvSpPr>
            <p:cNvPr id="1083" name="Rectangle 123"/>
            <p:cNvSpPr>
              <a:spLocks noChangeArrowheads="1"/>
            </p:cNvSpPr>
            <p:nvPr/>
          </p:nvSpPr>
          <p:spPr bwMode="auto">
            <a:xfrm>
              <a:off x="3722" y="2659"/>
              <a:ext cx="664" cy="68"/>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grpSp>
      <p:graphicFrame>
        <p:nvGraphicFramePr>
          <p:cNvPr id="85118" name="Object 126"/>
          <p:cNvGraphicFramePr>
            <a:graphicFrameLocks noChangeAspect="1"/>
          </p:cNvGraphicFramePr>
          <p:nvPr/>
        </p:nvGraphicFramePr>
        <p:xfrm>
          <a:off x="137746" y="5245100"/>
          <a:ext cx="124558" cy="311150"/>
        </p:xfrm>
        <a:graphic>
          <a:graphicData uri="http://schemas.openxmlformats.org/presentationml/2006/ole">
            <mc:AlternateContent xmlns:mc="http://schemas.openxmlformats.org/markup-compatibility/2006">
              <mc:Choice xmlns:v="urn:schemas-microsoft-com:vml" Requires="v">
                <p:oleObj spid="_x0000_s1192" name="Image" r:id="rId46" imgW="1371429" imgH="3428571" progId="Photoshop.Image.10">
                  <p:embed/>
                </p:oleObj>
              </mc:Choice>
              <mc:Fallback>
                <p:oleObj name="Image" r:id="rId46" imgW="1371429" imgH="3428571" progId="Photoshop.Image.10">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37746" y="5245100"/>
                        <a:ext cx="12455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30"/>
          <p:cNvGrpSpPr>
            <a:grpSpLocks/>
          </p:cNvGrpSpPr>
          <p:nvPr/>
        </p:nvGrpSpPr>
        <p:grpSpPr bwMode="auto">
          <a:xfrm>
            <a:off x="99646" y="5253038"/>
            <a:ext cx="265235" cy="309562"/>
            <a:chOff x="63" y="3267"/>
            <a:chExt cx="167" cy="237"/>
          </a:xfrm>
        </p:grpSpPr>
        <p:sp>
          <p:nvSpPr>
            <p:cNvPr id="1072" name="Rectangle 129"/>
            <p:cNvSpPr>
              <a:spLocks noChangeArrowheads="1"/>
            </p:cNvSpPr>
            <p:nvPr/>
          </p:nvSpPr>
          <p:spPr bwMode="auto">
            <a:xfrm>
              <a:off x="63" y="3267"/>
              <a:ext cx="167"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3000" smtClean="0">
                <a:solidFill>
                  <a:srgbClr val="000000"/>
                </a:solidFill>
                <a:latin typeface="BentonSans Regular"/>
                <a:sym typeface="BentonSansF Book" pitchFamily="50" charset="0"/>
              </a:endParaRPr>
            </a:p>
          </p:txBody>
        </p:sp>
        <p:graphicFrame>
          <p:nvGraphicFramePr>
            <p:cNvPr id="1038" name="Object 128"/>
            <p:cNvGraphicFramePr>
              <a:graphicFrameLocks noChangeAspect="1"/>
            </p:cNvGraphicFramePr>
            <p:nvPr/>
          </p:nvGraphicFramePr>
          <p:xfrm>
            <a:off x="84" y="3366"/>
            <a:ext cx="117" cy="138"/>
          </p:xfrm>
          <a:graphic>
            <a:graphicData uri="http://schemas.openxmlformats.org/presentationml/2006/ole">
              <mc:AlternateContent xmlns:mc="http://schemas.openxmlformats.org/markup-compatibility/2006">
                <mc:Choice xmlns:v="urn:schemas-microsoft-com:vml" Requires="v">
                  <p:oleObj spid="_x0000_s1193" name="Image" r:id="rId48" imgW="1294781" imgH="1523272" progId="Photoshop.Image.10">
                    <p:embed/>
                  </p:oleObj>
                </mc:Choice>
                <mc:Fallback>
                  <p:oleObj name="Image" r:id="rId48" imgW="1294781" imgH="1523272" progId="Photoshop.Image.10">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4" y="3366"/>
                          <a:ext cx="117"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5125" name="Text Box 5"/>
          <p:cNvSpPr txBox="1">
            <a:spLocks noChangeArrowheads="1"/>
          </p:cNvSpPr>
          <p:nvPr/>
        </p:nvSpPr>
        <p:spPr bwMode="auto">
          <a:xfrm>
            <a:off x="-190500" y="1355725"/>
            <a:ext cx="9467850" cy="558800"/>
          </a:xfrm>
          <a:prstGeom prst="rect">
            <a:avLst/>
          </a:prstGeom>
          <a:solidFill>
            <a:srgbClr val="B0DAE6">
              <a:alpha val="89803"/>
            </a:srgbClr>
          </a:solidFill>
          <a:ln w="9525">
            <a:solidFill>
              <a:srgbClr val="000000"/>
            </a:solidFill>
            <a:miter lim="800000"/>
            <a:headEnd/>
            <a:tailEnd/>
          </a:ln>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fontAlgn="base">
              <a:spcBef>
                <a:spcPct val="50000"/>
              </a:spcBef>
              <a:spcAft>
                <a:spcPct val="0"/>
              </a:spcAft>
            </a:pPr>
            <a:r>
              <a:rPr lang="en-US" smtClean="0">
                <a:solidFill>
                  <a:srgbClr val="FFFFFF"/>
                </a:solidFill>
                <a:latin typeface="BentonSansF Medium" pitchFamily="50" charset="0"/>
                <a:ea typeface="MS PGothic" pitchFamily="34" charset="-128"/>
              </a:rPr>
              <a:t>  “It would be great if this thing was a lot bigger” </a:t>
            </a:r>
          </a:p>
        </p:txBody>
      </p:sp>
      <p:sp>
        <p:nvSpPr>
          <p:cNvPr id="85126" name="Text Box 5"/>
          <p:cNvSpPr txBox="1">
            <a:spLocks noChangeArrowheads="1"/>
          </p:cNvSpPr>
          <p:nvPr/>
        </p:nvSpPr>
        <p:spPr bwMode="auto">
          <a:xfrm>
            <a:off x="-238858" y="4356100"/>
            <a:ext cx="9469316" cy="558800"/>
          </a:xfrm>
          <a:prstGeom prst="rect">
            <a:avLst/>
          </a:prstGeom>
          <a:solidFill>
            <a:srgbClr val="B0DAE6">
              <a:alpha val="89803"/>
            </a:srgbClr>
          </a:solidFill>
          <a:ln w="9525">
            <a:solidFill>
              <a:srgbClr val="000000"/>
            </a:solidFill>
            <a:miter lim="800000"/>
            <a:headEnd/>
            <a:tailEnd/>
          </a:ln>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fontAlgn="base">
              <a:spcBef>
                <a:spcPct val="50000"/>
              </a:spcBef>
              <a:spcAft>
                <a:spcPct val="0"/>
              </a:spcAft>
            </a:pPr>
            <a:r>
              <a:rPr lang="en-US" smtClean="0">
                <a:solidFill>
                  <a:srgbClr val="FFFFFF"/>
                </a:solidFill>
                <a:latin typeface="BentonSansF Medium" pitchFamily="50" charset="0"/>
                <a:ea typeface="MS PGothic" pitchFamily="34" charset="-128"/>
              </a:rPr>
              <a:t>“It’s too big, why can’t they just make it smaller?”</a:t>
            </a:r>
          </a:p>
        </p:txBody>
      </p:sp>
      <p:pic>
        <p:nvPicPr>
          <p:cNvPr id="59947" name="Picture 555"/>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572000" y="2755897"/>
            <a:ext cx="2990613" cy="250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132" name="Rectangle 140"/>
          <p:cNvSpPr>
            <a:spLocks noChangeArrowheads="1"/>
          </p:cNvSpPr>
          <p:nvPr/>
        </p:nvSpPr>
        <p:spPr bwMode="auto">
          <a:xfrm>
            <a:off x="6799386" y="3398838"/>
            <a:ext cx="866043" cy="209550"/>
          </a:xfrm>
          <a:prstGeom prst="rect">
            <a:avLst/>
          </a:prstGeom>
          <a:noFill/>
          <a:ln w="28575">
            <a:solidFill>
              <a:srgbClr val="D7192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3000" smtClean="0">
              <a:solidFill>
                <a:srgbClr val="D71920"/>
              </a:solidFill>
              <a:latin typeface="BentonSans Regular"/>
              <a:sym typeface="BentonSansF Book" pitchFamily="50" charset="0"/>
            </a:endParaRPr>
          </a:p>
        </p:txBody>
      </p:sp>
      <p:pic>
        <p:nvPicPr>
          <p:cNvPr id="59948" name="Picture 556"/>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910061" y="4044474"/>
            <a:ext cx="1225446" cy="5537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922" name="Picture 53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54269" y="476254"/>
            <a:ext cx="609600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135" name="AutoShape 143"/>
          <p:cNvSpPr>
            <a:spLocks noChangeArrowheads="1"/>
          </p:cNvSpPr>
          <p:nvPr/>
        </p:nvSpPr>
        <p:spPr bwMode="auto">
          <a:xfrm>
            <a:off x="278425" y="238128"/>
            <a:ext cx="8619392" cy="4333875"/>
          </a:xfrm>
          <a:prstGeom prst="wedgeRectCallout">
            <a:avLst>
              <a:gd name="adj1" fmla="val -49907"/>
              <a:gd name="adj2" fmla="val 68500"/>
            </a:avLst>
          </a:prstGeom>
          <a:solidFill>
            <a:srgbClr val="5FB5CD"/>
          </a:solidFill>
          <a:ln w="9525">
            <a:solidFill>
              <a:schemeClr val="tx1"/>
            </a:solidFill>
            <a:miter lim="800000"/>
            <a:headEnd/>
            <a:tailEnd/>
          </a:ln>
        </p:spPr>
        <p:txBody>
          <a:bodyPr/>
          <a:lstStyle/>
          <a:p>
            <a:pPr algn="ctr" fontAlgn="base">
              <a:spcBef>
                <a:spcPct val="0"/>
              </a:spcBef>
              <a:spcAft>
                <a:spcPct val="0"/>
              </a:spcAft>
            </a:pPr>
            <a:endParaRPr lang="en-US" sz="2800" dirty="0" smtClean="0">
              <a:latin typeface="MetaOT-Book" pitchFamily="50" charset="0"/>
              <a:sym typeface="BentonSansF Book" pitchFamily="50" charset="0"/>
            </a:endParaRPr>
          </a:p>
          <a:p>
            <a:pPr algn="ctr" fontAlgn="base">
              <a:spcBef>
                <a:spcPct val="0"/>
              </a:spcBef>
              <a:spcAft>
                <a:spcPct val="0"/>
              </a:spcAft>
            </a:pPr>
            <a:endParaRPr lang="en-US" sz="2800" dirty="0" smtClean="0">
              <a:latin typeface="MetaOT-Book" pitchFamily="50" charset="0"/>
              <a:sym typeface="BentonSansF Book" pitchFamily="50" charset="0"/>
            </a:endParaRPr>
          </a:p>
          <a:p>
            <a:pPr algn="ctr" fontAlgn="base">
              <a:spcBef>
                <a:spcPct val="0"/>
              </a:spcBef>
              <a:spcAft>
                <a:spcPct val="0"/>
              </a:spcAft>
            </a:pPr>
            <a:endParaRPr lang="en-US" sz="2800" dirty="0">
              <a:latin typeface="MetaOT-Book" pitchFamily="50" charset="0"/>
              <a:sym typeface="BentonSansF Book" pitchFamily="50" charset="0"/>
            </a:endParaRPr>
          </a:p>
          <a:p>
            <a:pPr algn="ctr" fontAlgn="base">
              <a:spcBef>
                <a:spcPct val="0"/>
              </a:spcBef>
              <a:spcAft>
                <a:spcPct val="0"/>
              </a:spcAft>
            </a:pPr>
            <a:endParaRPr lang="en-US" sz="2800" b="1" dirty="0" smtClean="0">
              <a:latin typeface="MetaOT-Book" pitchFamily="50" charset="0"/>
              <a:sym typeface="BentonSansF Book" pitchFamily="50" charset="0"/>
            </a:endParaRPr>
          </a:p>
          <a:p>
            <a:pPr algn="ctr" fontAlgn="base">
              <a:spcBef>
                <a:spcPct val="0"/>
              </a:spcBef>
              <a:spcAft>
                <a:spcPct val="0"/>
              </a:spcAft>
            </a:pPr>
            <a:r>
              <a:rPr lang="en-US" sz="2800" b="1" dirty="0" smtClean="0">
                <a:latin typeface="MetaOT-Book" pitchFamily="50" charset="0"/>
                <a:sym typeface="BentonSansF Book" pitchFamily="50" charset="0"/>
              </a:rPr>
              <a:t>: (</a:t>
            </a:r>
          </a:p>
        </p:txBody>
      </p:sp>
    </p:spTree>
    <p:extLst>
      <p:ext uri="{BB962C8B-B14F-4D97-AF65-F5344CB8AC3E}">
        <p14:creationId xmlns:p14="http://schemas.microsoft.com/office/powerpoint/2010/main" val="1214589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5036"/>
                                        </p:tgtEl>
                                        <p:attrNameLst>
                                          <p:attrName>style.visibility</p:attrName>
                                        </p:attrNameLst>
                                      </p:cBhvr>
                                      <p:to>
                                        <p:strVal val="visible"/>
                                      </p:to>
                                    </p:set>
                                    <p:animEffect transition="in" filter="fade">
                                      <p:cBhvr>
                                        <p:cTn id="7" dur="1000"/>
                                        <p:tgtEl>
                                          <p:spTgt spid="85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85039"/>
                                        </p:tgtEl>
                                        <p:attrNameLst>
                                          <p:attrName>style.visibility</p:attrName>
                                        </p:attrNameLst>
                                      </p:cBhvr>
                                      <p:to>
                                        <p:strVal val="visible"/>
                                      </p:to>
                                    </p:set>
                                    <p:animEffect transition="in" filter="fade">
                                      <p:cBhvr>
                                        <p:cTn id="12" dur="1000"/>
                                        <p:tgtEl>
                                          <p:spTgt spid="85039"/>
                                        </p:tgtEl>
                                      </p:cBhvr>
                                    </p:animEffect>
                                    <p:anim calcmode="lin" valueType="num">
                                      <p:cBhvr>
                                        <p:cTn id="13" dur="1000" fill="hold"/>
                                        <p:tgtEl>
                                          <p:spTgt spid="85039"/>
                                        </p:tgtEl>
                                        <p:attrNameLst>
                                          <p:attrName>style.rotation</p:attrName>
                                        </p:attrNameLst>
                                      </p:cBhvr>
                                      <p:tavLst>
                                        <p:tav tm="0">
                                          <p:val>
                                            <p:fltVal val="720"/>
                                          </p:val>
                                        </p:tav>
                                        <p:tav tm="100000">
                                          <p:val>
                                            <p:fltVal val="0"/>
                                          </p:val>
                                        </p:tav>
                                      </p:tavLst>
                                    </p:anim>
                                    <p:anim calcmode="lin" valueType="num">
                                      <p:cBhvr>
                                        <p:cTn id="14" dur="1000" fill="hold"/>
                                        <p:tgtEl>
                                          <p:spTgt spid="85039"/>
                                        </p:tgtEl>
                                        <p:attrNameLst>
                                          <p:attrName>ppt_h</p:attrName>
                                        </p:attrNameLst>
                                      </p:cBhvr>
                                      <p:tavLst>
                                        <p:tav tm="0">
                                          <p:val>
                                            <p:fltVal val="0"/>
                                          </p:val>
                                        </p:tav>
                                        <p:tav tm="100000">
                                          <p:val>
                                            <p:strVal val="#ppt_h"/>
                                          </p:val>
                                        </p:tav>
                                      </p:tavLst>
                                    </p:anim>
                                    <p:anim calcmode="lin" valueType="num">
                                      <p:cBhvr>
                                        <p:cTn id="15" dur="1000" fill="hold"/>
                                        <p:tgtEl>
                                          <p:spTgt spid="85039"/>
                                        </p:tgtEl>
                                        <p:attrNameLst>
                                          <p:attrName>ppt_w</p:attrName>
                                        </p:attrNameLst>
                                      </p:cBhvr>
                                      <p:tavLst>
                                        <p:tav tm="0">
                                          <p:val>
                                            <p:fltVal val="0"/>
                                          </p:val>
                                        </p:tav>
                                        <p:tav tm="100000">
                                          <p:val>
                                            <p:strVal val="#ppt_w"/>
                                          </p:val>
                                        </p:tav>
                                      </p:tavLst>
                                    </p:anim>
                                  </p:childTnLst>
                                </p:cTn>
                              </p:par>
                            </p:childTnLst>
                          </p:cTn>
                        </p:par>
                        <p:par>
                          <p:cTn id="16" fill="hold" nodeType="afterGroup">
                            <p:stCondLst>
                              <p:cond delay="1000"/>
                            </p:stCondLst>
                            <p:childTnLst>
                              <p:par>
                                <p:cTn id="17" presetID="35" presetClass="entr" presetSubtype="0" fill="hold" nodeType="afterEffect">
                                  <p:stCondLst>
                                    <p:cond delay="0"/>
                                  </p:stCondLst>
                                  <p:childTnLst>
                                    <p:set>
                                      <p:cBhvr>
                                        <p:cTn id="18" dur="1" fill="hold">
                                          <p:stCondLst>
                                            <p:cond delay="0"/>
                                          </p:stCondLst>
                                        </p:cTn>
                                        <p:tgtEl>
                                          <p:spTgt spid="85040"/>
                                        </p:tgtEl>
                                        <p:attrNameLst>
                                          <p:attrName>style.visibility</p:attrName>
                                        </p:attrNameLst>
                                      </p:cBhvr>
                                      <p:to>
                                        <p:strVal val="visible"/>
                                      </p:to>
                                    </p:set>
                                    <p:animEffect transition="in" filter="fade">
                                      <p:cBhvr>
                                        <p:cTn id="19" dur="1000"/>
                                        <p:tgtEl>
                                          <p:spTgt spid="85040"/>
                                        </p:tgtEl>
                                      </p:cBhvr>
                                    </p:animEffect>
                                    <p:anim calcmode="lin" valueType="num">
                                      <p:cBhvr>
                                        <p:cTn id="20" dur="1000" fill="hold"/>
                                        <p:tgtEl>
                                          <p:spTgt spid="85040"/>
                                        </p:tgtEl>
                                        <p:attrNameLst>
                                          <p:attrName>style.rotation</p:attrName>
                                        </p:attrNameLst>
                                      </p:cBhvr>
                                      <p:tavLst>
                                        <p:tav tm="0">
                                          <p:val>
                                            <p:fltVal val="720"/>
                                          </p:val>
                                        </p:tav>
                                        <p:tav tm="100000">
                                          <p:val>
                                            <p:fltVal val="0"/>
                                          </p:val>
                                        </p:tav>
                                      </p:tavLst>
                                    </p:anim>
                                    <p:anim calcmode="lin" valueType="num">
                                      <p:cBhvr>
                                        <p:cTn id="21" dur="1000" fill="hold"/>
                                        <p:tgtEl>
                                          <p:spTgt spid="85040"/>
                                        </p:tgtEl>
                                        <p:attrNameLst>
                                          <p:attrName>ppt_h</p:attrName>
                                        </p:attrNameLst>
                                      </p:cBhvr>
                                      <p:tavLst>
                                        <p:tav tm="0">
                                          <p:val>
                                            <p:fltVal val="0"/>
                                          </p:val>
                                        </p:tav>
                                        <p:tav tm="100000">
                                          <p:val>
                                            <p:strVal val="#ppt_h"/>
                                          </p:val>
                                        </p:tav>
                                      </p:tavLst>
                                    </p:anim>
                                    <p:anim calcmode="lin" valueType="num">
                                      <p:cBhvr>
                                        <p:cTn id="22" dur="1000" fill="hold"/>
                                        <p:tgtEl>
                                          <p:spTgt spid="85040"/>
                                        </p:tgtEl>
                                        <p:attrNameLst>
                                          <p:attrName>ppt_w</p:attrName>
                                        </p:attrNameLst>
                                      </p:cBhvr>
                                      <p:tavLst>
                                        <p:tav tm="0">
                                          <p:val>
                                            <p:fltVal val="0"/>
                                          </p:val>
                                        </p:tav>
                                        <p:tav tm="100000">
                                          <p:val>
                                            <p:strVal val="#ppt_w"/>
                                          </p:val>
                                        </p:tav>
                                      </p:tavLst>
                                    </p:anim>
                                  </p:childTnLst>
                                </p:cTn>
                              </p:par>
                            </p:childTnLst>
                          </p:cTn>
                        </p:par>
                        <p:par>
                          <p:cTn id="23" fill="hold" nodeType="afterGroup">
                            <p:stCondLst>
                              <p:cond delay="2000"/>
                            </p:stCondLst>
                            <p:childTnLst>
                              <p:par>
                                <p:cTn id="24" presetID="35" presetClass="entr" presetSubtype="0" fill="hold" nodeType="afterEffect">
                                  <p:stCondLst>
                                    <p:cond delay="0"/>
                                  </p:stCondLst>
                                  <p:childTnLst>
                                    <p:set>
                                      <p:cBhvr>
                                        <p:cTn id="25" dur="1" fill="hold">
                                          <p:stCondLst>
                                            <p:cond delay="0"/>
                                          </p:stCondLst>
                                        </p:cTn>
                                        <p:tgtEl>
                                          <p:spTgt spid="85041"/>
                                        </p:tgtEl>
                                        <p:attrNameLst>
                                          <p:attrName>style.visibility</p:attrName>
                                        </p:attrNameLst>
                                      </p:cBhvr>
                                      <p:to>
                                        <p:strVal val="visible"/>
                                      </p:to>
                                    </p:set>
                                    <p:animEffect transition="in" filter="fade">
                                      <p:cBhvr>
                                        <p:cTn id="26" dur="1000"/>
                                        <p:tgtEl>
                                          <p:spTgt spid="85041"/>
                                        </p:tgtEl>
                                      </p:cBhvr>
                                    </p:animEffect>
                                    <p:anim calcmode="lin" valueType="num">
                                      <p:cBhvr>
                                        <p:cTn id="27" dur="1000" fill="hold"/>
                                        <p:tgtEl>
                                          <p:spTgt spid="85041"/>
                                        </p:tgtEl>
                                        <p:attrNameLst>
                                          <p:attrName>style.rotation</p:attrName>
                                        </p:attrNameLst>
                                      </p:cBhvr>
                                      <p:tavLst>
                                        <p:tav tm="0">
                                          <p:val>
                                            <p:fltVal val="720"/>
                                          </p:val>
                                        </p:tav>
                                        <p:tav tm="100000">
                                          <p:val>
                                            <p:fltVal val="0"/>
                                          </p:val>
                                        </p:tav>
                                      </p:tavLst>
                                    </p:anim>
                                    <p:anim calcmode="lin" valueType="num">
                                      <p:cBhvr>
                                        <p:cTn id="28" dur="1000" fill="hold"/>
                                        <p:tgtEl>
                                          <p:spTgt spid="85041"/>
                                        </p:tgtEl>
                                        <p:attrNameLst>
                                          <p:attrName>ppt_h</p:attrName>
                                        </p:attrNameLst>
                                      </p:cBhvr>
                                      <p:tavLst>
                                        <p:tav tm="0">
                                          <p:val>
                                            <p:fltVal val="0"/>
                                          </p:val>
                                        </p:tav>
                                        <p:tav tm="100000">
                                          <p:val>
                                            <p:strVal val="#ppt_h"/>
                                          </p:val>
                                        </p:tav>
                                      </p:tavLst>
                                    </p:anim>
                                    <p:anim calcmode="lin" valueType="num">
                                      <p:cBhvr>
                                        <p:cTn id="29" dur="1000" fill="hold"/>
                                        <p:tgtEl>
                                          <p:spTgt spid="85041"/>
                                        </p:tgtEl>
                                        <p:attrNameLst>
                                          <p:attrName>ppt_w</p:attrName>
                                        </p:attrNameLst>
                                      </p:cBhvr>
                                      <p:tavLst>
                                        <p:tav tm="0">
                                          <p:val>
                                            <p:fltVal val="0"/>
                                          </p:val>
                                        </p:tav>
                                        <p:tav tm="100000">
                                          <p:val>
                                            <p:strVal val="#ppt_w"/>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850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8504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85047"/>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85118"/>
                                        </p:tgtEl>
                                        <p:attrNameLst>
                                          <p:attrName>style.visibility</p:attrName>
                                        </p:attrNameLst>
                                      </p:cBhvr>
                                      <p:to>
                                        <p:strVal val="visible"/>
                                      </p:to>
                                    </p:set>
                                    <p:animEffect transition="in" filter="fade">
                                      <p:cBhvr>
                                        <p:cTn id="44" dur="2000"/>
                                        <p:tgtEl>
                                          <p:spTgt spid="851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8505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8504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504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childTnLst>
                                </p:cTn>
                              </p:par>
                              <p:par>
                                <p:cTn id="62" presetID="10"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51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512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599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51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9948"/>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99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5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25" grpId="0" animBg="1"/>
      <p:bldP spid="85126" grpId="0" animBg="1"/>
      <p:bldP spid="85132" grpId="0" animBg="1"/>
      <p:bldP spid="851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1" name="Rectangle 10"/>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endParaRPr lang="en-US" sz="1600" dirty="0">
              <a:latin typeface="MetaOT-Book" pitchFamily="50" charset="0"/>
            </a:endParaRPr>
          </a:p>
        </p:txBody>
      </p:sp>
      <p:sp>
        <p:nvSpPr>
          <p:cNvPr id="13"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4"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8"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9"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0"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1"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2"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 name="Oval 1"/>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23" name="Oval 22"/>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24" name="Oval 23"/>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25" name="Rectangle 24"/>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26" name="Rectangle 25"/>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1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25</a:t>
            </a:fld>
            <a:endParaRPr lang="en-US" dirty="0"/>
          </a:p>
        </p:txBody>
      </p:sp>
    </p:spTree>
    <p:extLst>
      <p:ext uri="{BB962C8B-B14F-4D97-AF65-F5344CB8AC3E}">
        <p14:creationId xmlns:p14="http://schemas.microsoft.com/office/powerpoint/2010/main" val="355717589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4"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7"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8"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1" name="Rectangle 10"/>
          <p:cNvSpPr/>
          <p:nvPr/>
        </p:nvSpPr>
        <p:spPr>
          <a:xfrm>
            <a:off x="3239022"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Making Meaning out of Data</a:t>
            </a:r>
          </a:p>
        </p:txBody>
      </p:sp>
      <p:sp>
        <p:nvSpPr>
          <p:cNvPr id="19"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0"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1"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2"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24"/>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26" name="Rectangle 25"/>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4" name="Oval 33"/>
          <p:cNvSpPr/>
          <p:nvPr/>
        </p:nvSpPr>
        <p:spPr>
          <a:xfrm>
            <a:off x="38100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5" name="Oval 34"/>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6" name="Oval 35"/>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18"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26</a:t>
            </a:fld>
            <a:endParaRPr lang="en-US" dirty="0"/>
          </a:p>
        </p:txBody>
      </p:sp>
    </p:spTree>
    <p:extLst>
      <p:ext uri="{BB962C8B-B14F-4D97-AF65-F5344CB8AC3E}">
        <p14:creationId xmlns:p14="http://schemas.microsoft.com/office/powerpoint/2010/main" val="1874683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2627293"/>
            <a:ext cx="8763000" cy="954107"/>
          </a:xfrm>
          <a:prstGeom prst="rect">
            <a:avLst/>
          </a:prstGeom>
        </p:spPr>
        <p:txBody>
          <a:bodyPr wrap="square">
            <a:spAutoFit/>
          </a:bodyPr>
          <a:lstStyle/>
          <a:p>
            <a:pPr algn="ctr"/>
            <a:r>
              <a:rPr lang="en-US" sz="2800" dirty="0" smtClean="0">
                <a:latin typeface="MetaOT-Book" pitchFamily="50" charset="0"/>
              </a:rPr>
              <a:t>1.</a:t>
            </a:r>
          </a:p>
          <a:p>
            <a:pPr algn="ctr"/>
            <a:r>
              <a:rPr lang="en-US" sz="2800" dirty="0" smtClean="0">
                <a:latin typeface="MetaOT-Book" pitchFamily="50" charset="0"/>
              </a:rPr>
              <a:t>Externalize the Process – Get out of your laptop.</a:t>
            </a:r>
            <a:endParaRPr lang="en-US" sz="2800" dirty="0">
              <a:latin typeface="MetaOT-Book" pitchFamily="50"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5" name="Rectangle 24"/>
          <p:cNvSpPr/>
          <p:nvPr/>
        </p:nvSpPr>
        <p:spPr>
          <a:xfrm>
            <a:off x="3239022"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Making Meaning out of Data</a:t>
            </a:r>
          </a:p>
        </p:txBody>
      </p:sp>
      <p:sp>
        <p:nvSpPr>
          <p:cNvPr id="26"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31"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32" name="Rectangle 31"/>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3" name="Rectangle 32"/>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46" name="Oval 45"/>
          <p:cNvSpPr/>
          <p:nvPr/>
        </p:nvSpPr>
        <p:spPr>
          <a:xfrm>
            <a:off x="38100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7" name="Oval 46"/>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8" name="Oval 47"/>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9971518"/>
              </p:ext>
            </p:extLst>
          </p:nvPr>
        </p:nvGraphicFramePr>
        <p:xfrm>
          <a:off x="0" y="3733800"/>
          <a:ext cx="4584700" cy="3124200"/>
        </p:xfrm>
        <a:graphic>
          <a:graphicData uri="http://schemas.openxmlformats.org/presentationml/2006/ole">
            <mc:AlternateContent xmlns:mc="http://schemas.openxmlformats.org/markup-compatibility/2006">
              <mc:Choice xmlns:v="urn:schemas-microsoft-com:vml" Requires="v">
                <p:oleObj spid="_x0000_s2062" name="Image" r:id="rId4" imgW="4193701" imgH="2858788" progId="Photoshop.Image.10">
                  <p:embed/>
                </p:oleObj>
              </mc:Choice>
              <mc:Fallback>
                <p:oleObj name="Image" r:id="rId4" imgW="4193701" imgH="2858788"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45847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87D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460231165"/>
              </p:ext>
            </p:extLst>
          </p:nvPr>
        </p:nvGraphicFramePr>
        <p:xfrm>
          <a:off x="4562475" y="3735387"/>
          <a:ext cx="4581525" cy="3122613"/>
        </p:xfrm>
        <a:graphic>
          <a:graphicData uri="http://schemas.openxmlformats.org/presentationml/2006/ole">
            <mc:AlternateContent xmlns:mc="http://schemas.openxmlformats.org/markup-compatibility/2006">
              <mc:Choice xmlns:v="urn:schemas-microsoft-com:vml" Requires="v">
                <p:oleObj spid="_x0000_s2063" name="Image" r:id="rId6" imgW="4193701" imgH="2858788" progId="Photoshop.Image.10">
                  <p:embed/>
                </p:oleObj>
              </mc:Choice>
              <mc:Fallback>
                <p:oleObj name="Image" r:id="rId6" imgW="4193701" imgH="2858788"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3735387"/>
                        <a:ext cx="4581525" cy="31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5" name="Straight Connector 4"/>
          <p:cNvCxnSpPr/>
          <p:nvPr/>
        </p:nvCxnSpPr>
        <p:spPr>
          <a:xfrm>
            <a:off x="0" y="3733800"/>
            <a:ext cx="9144000" cy="0"/>
          </a:xfrm>
          <a:prstGeom prst="line">
            <a:avLst/>
          </a:prstGeom>
          <a:ln w="38100">
            <a:solidFill>
              <a:srgbClr val="5FB5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60330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1" name="Oval 30"/>
          <p:cNvSpPr/>
          <p:nvPr/>
        </p:nvSpPr>
        <p:spPr>
          <a:xfrm>
            <a:off x="38100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pic>
        <p:nvPicPr>
          <p:cNvPr id="34" name="Picture 23" descr="C:\Documents and Settings\Jon.Kolko\Desktop\Cisco_GuidedConfig_OverallFlow_05_j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6225"/>
            <a:ext cx="9144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a:off x="0" y="4079630"/>
            <a:ext cx="9144000" cy="0"/>
          </a:xfrm>
          <a:prstGeom prst="line">
            <a:avLst/>
          </a:prstGeom>
          <a:ln w="38100">
            <a:solidFill>
              <a:srgbClr val="5FB5CD"/>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28600" y="2627293"/>
            <a:ext cx="8763000" cy="954107"/>
          </a:xfrm>
          <a:prstGeom prst="rect">
            <a:avLst/>
          </a:prstGeom>
        </p:spPr>
        <p:txBody>
          <a:bodyPr wrap="square">
            <a:spAutoFit/>
          </a:bodyPr>
          <a:lstStyle/>
          <a:p>
            <a:pPr algn="ctr"/>
            <a:r>
              <a:rPr lang="en-US" sz="2800" dirty="0">
                <a:latin typeface="MetaOT-Book" pitchFamily="50" charset="0"/>
              </a:rPr>
              <a:t>2.</a:t>
            </a:r>
          </a:p>
          <a:p>
            <a:pPr algn="ctr"/>
            <a:r>
              <a:rPr lang="en-US" sz="2800" dirty="0">
                <a:latin typeface="MetaOT-Book" pitchFamily="50" charset="0"/>
              </a:rPr>
              <a:t>Make diagrams.</a:t>
            </a:r>
          </a:p>
        </p:txBody>
      </p:sp>
    </p:spTree>
    <p:extLst>
      <p:ext uri="{BB962C8B-B14F-4D97-AF65-F5344CB8AC3E}">
        <p14:creationId xmlns:p14="http://schemas.microsoft.com/office/powerpoint/2010/main" val="106317729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1" name="Oval 30"/>
          <p:cNvSpPr/>
          <p:nvPr/>
        </p:nvSpPr>
        <p:spPr>
          <a:xfrm>
            <a:off x="38100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4" name="Rectangle 33"/>
          <p:cNvSpPr/>
          <p:nvPr/>
        </p:nvSpPr>
        <p:spPr>
          <a:xfrm>
            <a:off x="228600" y="2627293"/>
            <a:ext cx="8763000" cy="954107"/>
          </a:xfrm>
          <a:prstGeom prst="rect">
            <a:avLst/>
          </a:prstGeom>
        </p:spPr>
        <p:txBody>
          <a:bodyPr wrap="square">
            <a:spAutoFit/>
          </a:bodyPr>
          <a:lstStyle/>
          <a:p>
            <a:pPr algn="ctr"/>
            <a:r>
              <a:rPr lang="en-US" sz="2800">
                <a:latin typeface="MetaOT-Book" pitchFamily="50" charset="0"/>
              </a:rPr>
              <a:t>3.</a:t>
            </a:r>
          </a:p>
          <a:p>
            <a:pPr algn="ctr"/>
            <a:r>
              <a:rPr lang="en-US" sz="2800" dirty="0">
                <a:latin typeface="MetaOT-Book" pitchFamily="50" charset="0"/>
              </a:rPr>
              <a:t>Interpret. Heavily.</a:t>
            </a:r>
          </a:p>
        </p:txBody>
      </p:sp>
      <p:sp>
        <p:nvSpPr>
          <p:cNvPr id="2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29</a:t>
            </a:fld>
            <a:endParaRPr lang="en-US" dirty="0"/>
          </a:p>
        </p:txBody>
      </p:sp>
    </p:spTree>
    <p:extLst>
      <p:ext uri="{BB962C8B-B14F-4D97-AF65-F5344CB8AC3E}">
        <p14:creationId xmlns:p14="http://schemas.microsoft.com/office/powerpoint/2010/main" val="324448158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525" y="641865"/>
            <a:ext cx="2926080" cy="5130285"/>
          </a:xfrm>
          <a:prstGeom prst="rect">
            <a:avLst/>
          </a:prstGeom>
        </p:spPr>
        <p:txBody>
          <a:bodyPr anchor="t">
            <a:normAutofit/>
          </a:bodyPr>
          <a:lstStyle/>
          <a:p>
            <a:pPr algn="ctr">
              <a:defRPr/>
            </a:pPr>
            <a:r>
              <a:rPr lang="en-US" sz="3600" b="0" dirty="0" smtClean="0">
                <a:solidFill>
                  <a:srgbClr val="93CDDD"/>
                </a:solidFill>
                <a:latin typeface="MetaOT-Medium" pitchFamily="50" charset="0"/>
              </a:rPr>
              <a:t>Well-Structured Problems</a:t>
            </a:r>
            <a:endParaRPr lang="en-US" sz="3600" dirty="0" smtClean="0">
              <a:solidFill>
                <a:srgbClr val="93CDDD"/>
              </a:solidFill>
              <a:latin typeface="MetaOT-Medium" pitchFamily="50" charset="0"/>
            </a:endParaRPr>
          </a:p>
        </p:txBody>
      </p:sp>
      <p:sp>
        <p:nvSpPr>
          <p:cNvPr id="4" name="Title 1"/>
          <p:cNvSpPr txBox="1">
            <a:spLocks/>
          </p:cNvSpPr>
          <p:nvPr/>
        </p:nvSpPr>
        <p:spPr bwMode="auto">
          <a:xfrm>
            <a:off x="3048000" y="660915"/>
            <a:ext cx="2926080" cy="5130285"/>
          </a:xfrm>
          <a:prstGeom prst="rect">
            <a:avLst/>
          </a:prstGeom>
        </p:spPr>
        <p:txBody>
          <a:bodyPr vert="horz" lIns="91440" tIns="45720" rIns="91440" bIns="45720" rtlCol="0" anchor="t">
            <a:normAutofit/>
          </a:bodyPr>
          <a:lstStyle>
            <a:lvl1pPr>
              <a:spcBef>
                <a:spcPct val="0"/>
              </a:spcBef>
              <a:buNone/>
              <a:defRPr b="0">
                <a:latin typeface="MetaOT-Medium" pitchFamily="50" charset="0"/>
                <a:ea typeface="Verdana" pitchFamily="34" charset="0"/>
                <a:cs typeface="Verdana" pitchFamily="34" charset="0"/>
              </a:defRPr>
            </a:lvl1pPr>
          </a:lstStyle>
          <a:p>
            <a:pPr algn="ctr"/>
            <a:r>
              <a:rPr lang="en-US" sz="3600" dirty="0" smtClean="0"/>
              <a:t>Ill-</a:t>
            </a:r>
            <a:r>
              <a:rPr lang="en-US" sz="3600" dirty="0"/>
              <a:t/>
            </a:r>
            <a:br>
              <a:rPr lang="en-US" sz="3600" dirty="0"/>
            </a:br>
            <a:r>
              <a:rPr lang="en-US" sz="3600" dirty="0"/>
              <a:t>Structured Problems</a:t>
            </a:r>
          </a:p>
        </p:txBody>
      </p:sp>
      <p:sp>
        <p:nvSpPr>
          <p:cNvPr id="6" name="Title 1"/>
          <p:cNvSpPr txBox="1">
            <a:spLocks/>
          </p:cNvSpPr>
          <p:nvPr/>
        </p:nvSpPr>
        <p:spPr bwMode="auto">
          <a:xfrm>
            <a:off x="5974080" y="1257822"/>
            <a:ext cx="2926080" cy="449580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scene3d>
              <a:camera prst="orthographicFront"/>
              <a:lightRig rig="threePt" dir="t">
                <a:rot lat="0" lon="0" rev="4800000"/>
              </a:lightRig>
            </a:scene3d>
            <a:sp3d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smtClean="0">
                <a:latin typeface="MetaOT-Medium" pitchFamily="50" charset="0"/>
                <a:ea typeface="Verdana" pitchFamily="34" charset="0"/>
                <a:cs typeface="Verdana" pitchFamily="34" charset="0"/>
              </a:rPr>
              <a:t>Wicked</a:t>
            </a:r>
            <a: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t/>
            </a:r>
            <a:b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br>
            <a:r>
              <a:rPr lang="en-US" sz="3600" dirty="0">
                <a:latin typeface="MetaOT-Medium" pitchFamily="50" charset="0"/>
                <a:ea typeface="Verdana" pitchFamily="34" charset="0"/>
                <a:cs typeface="Verdana" pitchFamily="34" charset="0"/>
              </a:rPr>
              <a:t>Problems</a:t>
            </a:r>
          </a:p>
        </p:txBody>
      </p:sp>
      <p:sp>
        <p:nvSpPr>
          <p:cNvPr id="5" name="Rectangle 4"/>
          <p:cNvSpPr/>
          <p:nvPr/>
        </p:nvSpPr>
        <p:spPr>
          <a:xfrm>
            <a:off x="228600" y="3048000"/>
            <a:ext cx="6934200" cy="2554545"/>
          </a:xfrm>
          <a:prstGeom prst="rect">
            <a:avLst/>
          </a:prstGeom>
        </p:spPr>
        <p:txBody>
          <a:bodyPr wrap="square">
            <a:spAutoFit/>
          </a:bodyPr>
          <a:lstStyle/>
          <a:p>
            <a:r>
              <a:rPr lang="en-US" sz="1600" dirty="0" smtClean="0">
                <a:latin typeface="MetaOT-Book" pitchFamily="50" charset="0"/>
              </a:rPr>
              <a:t>In a well structured problem, </a:t>
            </a:r>
            <a:r>
              <a:rPr lang="en-US" sz="1600" u="sng" dirty="0" smtClean="0">
                <a:latin typeface="MetaOT-Book" pitchFamily="50" charset="0"/>
              </a:rPr>
              <a:t>all of these are true</a:t>
            </a:r>
            <a:r>
              <a:rPr lang="en-US" sz="1600" dirty="0" smtClean="0">
                <a:latin typeface="MetaOT-Book" pitchFamily="50" charset="0"/>
              </a:rPr>
              <a:t>: </a:t>
            </a:r>
          </a:p>
          <a:p>
            <a:endParaRPr lang="en-US" sz="1600" dirty="0" smtClean="0">
              <a:latin typeface="MetaOT-Book" pitchFamily="50" charset="0"/>
            </a:endParaRPr>
          </a:p>
          <a:p>
            <a:r>
              <a:rPr lang="en-US" sz="1600" dirty="0" smtClean="0">
                <a:latin typeface="MetaOT-Book" pitchFamily="50" charset="0"/>
              </a:rPr>
              <a:t>We can test our solution.</a:t>
            </a:r>
            <a:br>
              <a:rPr lang="en-US" sz="1600" dirty="0" smtClean="0">
                <a:latin typeface="MetaOT-Book" pitchFamily="50" charset="0"/>
              </a:rPr>
            </a:br>
            <a:r>
              <a:rPr lang="en-US" sz="1600" dirty="0" smtClean="0">
                <a:latin typeface="MetaOT-Book" pitchFamily="50" charset="0"/>
              </a:rPr>
              <a:t>We can identify problem, goal, and interim states. </a:t>
            </a:r>
            <a:br>
              <a:rPr lang="en-US" sz="1600" dirty="0" smtClean="0">
                <a:latin typeface="MetaOT-Book" pitchFamily="50" charset="0"/>
              </a:rPr>
            </a:br>
            <a:r>
              <a:rPr lang="en-US" sz="1600" dirty="0" smtClean="0">
                <a:latin typeface="MetaOT-Book" pitchFamily="50" charset="0"/>
              </a:rPr>
              <a:t>We can identify solution steps.</a:t>
            </a:r>
            <a:br>
              <a:rPr lang="en-US" sz="1600" dirty="0" smtClean="0">
                <a:latin typeface="MetaOT-Book" pitchFamily="50" charset="0"/>
              </a:rPr>
            </a:br>
            <a:r>
              <a:rPr lang="en-US" sz="1600" dirty="0" smtClean="0">
                <a:latin typeface="MetaOT-Book" pitchFamily="50" charset="0"/>
              </a:rPr>
              <a:t>We can identify domain knowledge.</a:t>
            </a:r>
            <a:br>
              <a:rPr lang="en-US" sz="1600" dirty="0" smtClean="0">
                <a:latin typeface="MetaOT-Book" pitchFamily="50" charset="0"/>
              </a:rPr>
            </a:br>
            <a:r>
              <a:rPr lang="en-US" sz="1600" dirty="0" smtClean="0">
                <a:latin typeface="MetaOT-Book" pitchFamily="50" charset="0"/>
              </a:rPr>
              <a:t>We can solve the problem while obeying the laws of nature.</a:t>
            </a:r>
            <a:br>
              <a:rPr lang="en-US" sz="1600" dirty="0" smtClean="0">
                <a:latin typeface="MetaOT-Book" pitchFamily="50" charset="0"/>
              </a:rPr>
            </a:br>
            <a:r>
              <a:rPr lang="en-US" sz="1600" dirty="0" smtClean="0">
                <a:latin typeface="MetaOT-Book" pitchFamily="50" charset="0"/>
              </a:rPr>
              <a:t>We can solve the problem using only practical levels of effort.</a:t>
            </a:r>
          </a:p>
          <a:p>
            <a:endParaRPr lang="en-US" sz="1600" dirty="0" smtClean="0">
              <a:solidFill>
                <a:schemeClr val="tx2"/>
              </a:solidFill>
              <a:latin typeface="MetaOT-Book" pitchFamily="50" charset="0"/>
            </a:endParaRPr>
          </a:p>
          <a:p>
            <a:r>
              <a:rPr lang="en-US" sz="1600" dirty="0" smtClean="0">
                <a:solidFill>
                  <a:schemeClr val="tx2"/>
                </a:solidFill>
                <a:latin typeface="MetaOT-Book" pitchFamily="50" charset="0"/>
              </a:rPr>
              <a:t>Herb Simon, 1973</a:t>
            </a:r>
            <a:endParaRPr lang="en-US" sz="1600" dirty="0">
              <a:solidFill>
                <a:schemeClr val="tx2"/>
              </a:solidFill>
              <a:latin typeface="MetaOT-Book" pitchFamily="50" charset="0"/>
            </a:endParaRPr>
          </a:p>
        </p:txBody>
      </p:sp>
      <p:sp>
        <p:nvSpPr>
          <p:cNvPr id="3" name="Rounded Rectangle 2"/>
          <p:cNvSpPr/>
          <p:nvPr/>
        </p:nvSpPr>
        <p:spPr>
          <a:xfrm>
            <a:off x="228600" y="304800"/>
            <a:ext cx="2819400" cy="2362200"/>
          </a:xfrm>
          <a:prstGeom prst="roundRect">
            <a:avLst/>
          </a:prstGeom>
          <a:noFill/>
          <a:ln w="3175">
            <a:solidFill>
              <a:srgbClr val="93C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aOT-Book" pitchFamily="50" charset="0"/>
            </a:endParaRPr>
          </a:p>
        </p:txBody>
      </p:sp>
      <p:sp>
        <p:nvSpPr>
          <p:cNvPr id="8"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a:t>
            </a:fld>
            <a:endParaRPr lang="en-US" dirty="0"/>
          </a:p>
        </p:txBody>
      </p:sp>
    </p:spTree>
    <p:extLst>
      <p:ext uri="{BB962C8B-B14F-4D97-AF65-F5344CB8AC3E}">
        <p14:creationId xmlns:p14="http://schemas.microsoft.com/office/powerpoint/2010/main" val="121840237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3312" y="2253734"/>
            <a:ext cx="2143343" cy="1569660"/>
          </a:xfrm>
          <a:prstGeom prst="rect">
            <a:avLst/>
          </a:prstGeom>
        </p:spPr>
        <p:txBody>
          <a:bodyPr wrap="none">
            <a:spAutoFit/>
          </a:bodyPr>
          <a:lstStyle/>
          <a:p>
            <a:pPr algn="ctr"/>
            <a:r>
              <a:rPr lang="en-US" sz="1600" dirty="0" smtClean="0">
                <a:solidFill>
                  <a:srgbClr val="5FB5CD"/>
                </a:solidFill>
                <a:latin typeface="MetaOT-Book" pitchFamily="50" charset="0"/>
              </a:rPr>
              <a:t>Methods: </a:t>
            </a:r>
            <a:br>
              <a:rPr lang="en-US" sz="1600" dirty="0" smtClean="0">
                <a:solidFill>
                  <a:srgbClr val="5FB5CD"/>
                </a:solidFill>
                <a:latin typeface="MetaOT-Book" pitchFamily="50" charset="0"/>
              </a:rPr>
            </a:br>
            <a:endParaRPr lang="en-US" sz="1600" dirty="0" smtClean="0">
              <a:solidFill>
                <a:srgbClr val="5FB5CD"/>
              </a:solidFill>
              <a:latin typeface="MetaOT-Book" pitchFamily="50" charset="0"/>
            </a:endParaRPr>
          </a:p>
          <a:p>
            <a:pPr algn="ctr"/>
            <a:r>
              <a:rPr lang="en-US" sz="1600" dirty="0" smtClean="0">
                <a:solidFill>
                  <a:srgbClr val="5FB5CD"/>
                </a:solidFill>
                <a:latin typeface="MetaOT-Book" pitchFamily="50" charset="0"/>
              </a:rPr>
              <a:t>affinity diagramming</a:t>
            </a:r>
          </a:p>
          <a:p>
            <a:pPr algn="ctr"/>
            <a:r>
              <a:rPr lang="en-US" sz="1600" dirty="0" smtClean="0">
                <a:solidFill>
                  <a:srgbClr val="5FB5CD"/>
                </a:solidFill>
                <a:latin typeface="MetaOT-Book" pitchFamily="50" charset="0"/>
              </a:rPr>
              <a:t>hierarchy creation</a:t>
            </a:r>
          </a:p>
          <a:p>
            <a:pPr algn="ctr"/>
            <a:r>
              <a:rPr lang="en-US" sz="1600" dirty="0" smtClean="0">
                <a:solidFill>
                  <a:srgbClr val="5FB5CD"/>
                </a:solidFill>
                <a:latin typeface="MetaOT-Book" pitchFamily="50" charset="0"/>
              </a:rPr>
              <a:t>flow diagramming</a:t>
            </a:r>
          </a:p>
          <a:p>
            <a:pPr algn="ctr"/>
            <a:r>
              <a:rPr lang="en-US" sz="1600" dirty="0" smtClean="0">
                <a:solidFill>
                  <a:srgbClr val="5FB5CD"/>
                </a:solidFill>
                <a:latin typeface="MetaOT-Book" pitchFamily="50" charset="0"/>
              </a:rPr>
              <a:t>scenario development</a:t>
            </a:r>
            <a:endParaRPr lang="en-US" sz="1600" dirty="0">
              <a:solidFill>
                <a:srgbClr val="5FB5CD"/>
              </a:solidFill>
              <a:latin typeface="MetaOT-Book" pitchFamily="50" charset="0"/>
            </a:endParaRPr>
          </a:p>
        </p:txBody>
      </p:sp>
      <p:cxnSp>
        <p:nvCxnSpPr>
          <p:cNvPr id="23" name="Straight Arrow Connector 22"/>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28"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9"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3" name="Rectangle 32"/>
          <p:cNvSpPr/>
          <p:nvPr/>
        </p:nvSpPr>
        <p:spPr>
          <a:xfrm>
            <a:off x="3239022"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Making Meaning out of Data</a:t>
            </a:r>
          </a:p>
        </p:txBody>
      </p:sp>
      <p:sp>
        <p:nvSpPr>
          <p:cNvPr id="35"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36"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37"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3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39" name="Rectangle 3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40" name="Rectangle 3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41" name="Oval 40"/>
          <p:cNvSpPr/>
          <p:nvPr/>
        </p:nvSpPr>
        <p:spPr>
          <a:xfrm>
            <a:off x="38100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2" name="Oval 4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3" name="Oval 4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18"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30</a:t>
            </a:fld>
            <a:endParaRPr lang="en-US" dirty="0"/>
          </a:p>
        </p:txBody>
      </p:sp>
    </p:spTree>
    <p:extLst>
      <p:ext uri="{BB962C8B-B14F-4D97-AF65-F5344CB8AC3E}">
        <p14:creationId xmlns:p14="http://schemas.microsoft.com/office/powerpoint/2010/main" val="251044890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44"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45"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46"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47"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48" name="Rectangle 47"/>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49"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50"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51"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52"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53" name="Rectangle 52"/>
          <p:cNvSpPr/>
          <p:nvPr/>
        </p:nvSpPr>
        <p:spPr>
          <a:xfrm>
            <a:off x="5380396"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Experience </a:t>
            </a:r>
            <a:r>
              <a:rPr lang="en-US" sz="1600" dirty="0" err="1" smtClean="0">
                <a:solidFill>
                  <a:srgbClr val="5FB5CD"/>
                </a:solidFill>
                <a:latin typeface="MetaOT-Book" pitchFamily="50" charset="0"/>
              </a:rPr>
              <a:t>Frameworking</a:t>
            </a:r>
            <a:endParaRPr lang="en-US" sz="1600" dirty="0">
              <a:solidFill>
                <a:srgbClr val="5FB5CD"/>
              </a:solidFill>
              <a:latin typeface="MetaOT-Book" pitchFamily="50" charset="0"/>
            </a:endParaRPr>
          </a:p>
        </p:txBody>
      </p:sp>
      <p:sp>
        <p:nvSpPr>
          <p:cNvPr id="54" name="Rectangle 53"/>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55" name="Oval 54"/>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56" name="Oval 55"/>
          <p:cNvSpPr/>
          <p:nvPr/>
        </p:nvSpPr>
        <p:spPr>
          <a:xfrm>
            <a:off x="59436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57" name="Oval 56"/>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17"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31</a:t>
            </a:fld>
            <a:endParaRPr lang="en-US" dirty="0"/>
          </a:p>
        </p:txBody>
      </p:sp>
    </p:spTree>
    <p:extLst>
      <p:ext uri="{BB962C8B-B14F-4D97-AF65-F5344CB8AC3E}">
        <p14:creationId xmlns:p14="http://schemas.microsoft.com/office/powerpoint/2010/main" val="19488768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3048000"/>
            <a:ext cx="8763000" cy="954107"/>
          </a:xfrm>
          <a:prstGeom prst="rect">
            <a:avLst/>
          </a:prstGeom>
        </p:spPr>
        <p:txBody>
          <a:bodyPr wrap="square">
            <a:spAutoFit/>
          </a:bodyPr>
          <a:lstStyle/>
          <a:p>
            <a:pPr algn="ctr"/>
            <a:r>
              <a:rPr lang="en-US" sz="2800" dirty="0" smtClean="0">
                <a:latin typeface="MetaOT-Book" pitchFamily="50" charset="0"/>
              </a:rPr>
              <a:t>1.</a:t>
            </a:r>
          </a:p>
          <a:p>
            <a:pPr algn="ctr"/>
            <a:r>
              <a:rPr lang="en-US" sz="2800" dirty="0" smtClean="0">
                <a:latin typeface="MetaOT-Book" pitchFamily="50" charset="0"/>
              </a:rPr>
              <a:t>Tell a story</a:t>
            </a:r>
            <a:endParaRPr lang="en-US" sz="2800" dirty="0">
              <a:latin typeface="MetaOT-Book" pitchFamily="50"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Experience </a:t>
            </a:r>
            <a:r>
              <a:rPr lang="en-US" sz="1600" dirty="0" err="1" smtClean="0">
                <a:solidFill>
                  <a:srgbClr val="5FB5CD"/>
                </a:solidFill>
                <a:latin typeface="MetaOT-Book" pitchFamily="50" charset="0"/>
              </a:rPr>
              <a:t>Frameworking</a:t>
            </a:r>
            <a:endParaRPr lang="en-US" sz="1600" dirty="0">
              <a:solidFill>
                <a:srgbClr val="5FB5CD"/>
              </a:solidFill>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pic>
        <p:nvPicPr>
          <p:cNvPr id="79877" name="Picture 5" descr="C:\Users\Jon\Dropbox\thinktiv\intel\Vignette Sketches\IMG_0752.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400" y="4508541"/>
            <a:ext cx="3145557" cy="2349459"/>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C:\Users\Jon\Dropbox\thinktiv\intel\Vignette Sketches\IMG_0756.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65683" y="4508540"/>
            <a:ext cx="3145557" cy="2349459"/>
          </a:xfrm>
          <a:prstGeom prst="rect">
            <a:avLst/>
          </a:prstGeom>
          <a:noFill/>
          <a:extLst>
            <a:ext uri="{909E8E84-426E-40DD-AFC4-6F175D3DCCD1}">
              <a14:hiddenFill xmlns:a14="http://schemas.microsoft.com/office/drawing/2010/main">
                <a:solidFill>
                  <a:srgbClr val="FFFFFF"/>
                </a:solidFill>
              </a14:hiddenFill>
            </a:ext>
          </a:extLst>
        </p:spPr>
      </p:pic>
      <p:pic>
        <p:nvPicPr>
          <p:cNvPr id="79879" name="Picture 7" descr="C:\Users\Jon\Dropbox\thinktiv\intel\Vignette Sketches\IMG_0757.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85844" y="4508541"/>
            <a:ext cx="3145557" cy="234945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a:off x="0" y="4508541"/>
            <a:ext cx="9144000" cy="0"/>
          </a:xfrm>
          <a:prstGeom prst="line">
            <a:avLst/>
          </a:prstGeom>
          <a:ln w="38100">
            <a:solidFill>
              <a:srgbClr val="5FB5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75379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120" b="9772"/>
          <a:stretch/>
        </p:blipFill>
        <p:spPr bwMode="auto">
          <a:xfrm>
            <a:off x="0" y="2468880"/>
            <a:ext cx="91440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38"/>
          <p:cNvSpPr txBox="1">
            <a:spLocks noChangeArrowheads="1"/>
          </p:cNvSpPr>
          <p:nvPr/>
        </p:nvSpPr>
        <p:spPr bwMode="auto">
          <a:xfrm>
            <a:off x="2162246" y="4575639"/>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solidFill>
                  <a:srgbClr val="FFFFFF"/>
                </a:solidFill>
                <a:latin typeface="MetaOT-Book" pitchFamily="50" charset="0"/>
              </a:rPr>
              <a:t>A Cup of Coffee</a:t>
            </a:r>
          </a:p>
        </p:txBody>
      </p:sp>
      <p:sp>
        <p:nvSpPr>
          <p:cNvPr id="36" name="Oval 35"/>
          <p:cNvSpPr/>
          <p:nvPr/>
        </p:nvSpPr>
        <p:spPr>
          <a:xfrm>
            <a:off x="1900237" y="4469619"/>
            <a:ext cx="419100" cy="4191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37" name="Oval 36"/>
          <p:cNvSpPr/>
          <p:nvPr/>
        </p:nvSpPr>
        <p:spPr>
          <a:xfrm>
            <a:off x="1992924" y="4179105"/>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38" name="Oval 37"/>
          <p:cNvSpPr/>
          <p:nvPr/>
        </p:nvSpPr>
        <p:spPr>
          <a:xfrm>
            <a:off x="1992924" y="3897207"/>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39" name="Oval 38"/>
          <p:cNvSpPr/>
          <p:nvPr/>
        </p:nvSpPr>
        <p:spPr>
          <a:xfrm>
            <a:off x="1992924" y="3616665"/>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0" name="Oval 39"/>
          <p:cNvSpPr/>
          <p:nvPr/>
        </p:nvSpPr>
        <p:spPr>
          <a:xfrm>
            <a:off x="1992924" y="3336274"/>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1" name="Oval 40"/>
          <p:cNvSpPr/>
          <p:nvPr/>
        </p:nvSpPr>
        <p:spPr>
          <a:xfrm>
            <a:off x="1992924" y="3055155"/>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2" name="Oval 41"/>
          <p:cNvSpPr/>
          <p:nvPr/>
        </p:nvSpPr>
        <p:spPr>
          <a:xfrm>
            <a:off x="1992924" y="6083309"/>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3" name="Oval 42"/>
          <p:cNvSpPr/>
          <p:nvPr/>
        </p:nvSpPr>
        <p:spPr>
          <a:xfrm>
            <a:off x="1992924" y="5792806"/>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4" name="Oval 43"/>
          <p:cNvSpPr/>
          <p:nvPr/>
        </p:nvSpPr>
        <p:spPr>
          <a:xfrm>
            <a:off x="1992924" y="5510228"/>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5" name="Oval 44"/>
          <p:cNvSpPr/>
          <p:nvPr/>
        </p:nvSpPr>
        <p:spPr>
          <a:xfrm>
            <a:off x="1992924" y="5229238"/>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6" name="Oval 45"/>
          <p:cNvSpPr/>
          <p:nvPr/>
        </p:nvSpPr>
        <p:spPr>
          <a:xfrm>
            <a:off x="1992924" y="4945867"/>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000">
              <a:solidFill>
                <a:srgbClr val="FFFFFF"/>
              </a:solidFill>
              <a:sym typeface="BentonSansF Book" pitchFamily="50" charset="0"/>
            </a:endParaRPr>
          </a:p>
        </p:txBody>
      </p:sp>
      <p:sp>
        <p:nvSpPr>
          <p:cNvPr id="47" name="Text Box 38"/>
          <p:cNvSpPr txBox="1">
            <a:spLocks noChangeArrowheads="1"/>
          </p:cNvSpPr>
          <p:nvPr/>
        </p:nvSpPr>
        <p:spPr bwMode="auto">
          <a:xfrm>
            <a:off x="0" y="4173196"/>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smtClean="0">
                <a:solidFill>
                  <a:srgbClr val="FFFFFF"/>
                </a:solidFill>
                <a:latin typeface="MetaOT-Book" pitchFamily="50" charset="0"/>
              </a:rPr>
              <a:t>Comfortable Living Room </a:t>
            </a:r>
          </a:p>
        </p:txBody>
      </p:sp>
      <p:sp>
        <p:nvSpPr>
          <p:cNvPr id="48" name="Text Box 38"/>
          <p:cNvSpPr txBox="1">
            <a:spLocks noChangeArrowheads="1"/>
          </p:cNvSpPr>
          <p:nvPr/>
        </p:nvSpPr>
        <p:spPr bwMode="auto">
          <a:xfrm>
            <a:off x="1" y="3887873"/>
            <a:ext cx="1833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Sitting on a Comfy Couch</a:t>
            </a:r>
          </a:p>
        </p:txBody>
      </p:sp>
      <p:sp>
        <p:nvSpPr>
          <p:cNvPr id="49" name="Text Box 38"/>
          <p:cNvSpPr txBox="1">
            <a:spLocks noChangeArrowheads="1"/>
          </p:cNvSpPr>
          <p:nvPr/>
        </p:nvSpPr>
        <p:spPr bwMode="auto">
          <a:xfrm>
            <a:off x="1" y="3604402"/>
            <a:ext cx="1831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Atmosphere and Culture</a:t>
            </a:r>
          </a:p>
        </p:txBody>
      </p:sp>
      <p:sp>
        <p:nvSpPr>
          <p:cNvPr id="50" name="Text Box 38"/>
          <p:cNvSpPr txBox="1">
            <a:spLocks noChangeArrowheads="1"/>
          </p:cNvSpPr>
          <p:nvPr/>
        </p:nvSpPr>
        <p:spPr bwMode="auto">
          <a:xfrm>
            <a:off x="383931" y="3327518"/>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Multisensory</a:t>
            </a:r>
          </a:p>
        </p:txBody>
      </p:sp>
      <p:sp>
        <p:nvSpPr>
          <p:cNvPr id="51" name="Text Box 38"/>
          <p:cNvSpPr txBox="1">
            <a:spLocks noChangeArrowheads="1"/>
          </p:cNvSpPr>
          <p:nvPr/>
        </p:nvSpPr>
        <p:spPr bwMode="auto">
          <a:xfrm>
            <a:off x="386862" y="3065581"/>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Warmth</a:t>
            </a:r>
          </a:p>
        </p:txBody>
      </p:sp>
      <p:sp>
        <p:nvSpPr>
          <p:cNvPr id="52" name="Text Box 38"/>
          <p:cNvSpPr txBox="1">
            <a:spLocks noChangeArrowheads="1"/>
          </p:cNvSpPr>
          <p:nvPr/>
        </p:nvSpPr>
        <p:spPr bwMode="auto">
          <a:xfrm>
            <a:off x="63014" y="4935391"/>
            <a:ext cx="1784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Freshly Ground Coffee</a:t>
            </a:r>
          </a:p>
        </p:txBody>
      </p:sp>
      <p:sp>
        <p:nvSpPr>
          <p:cNvPr id="53" name="Text Box 38"/>
          <p:cNvSpPr txBox="1">
            <a:spLocks noChangeArrowheads="1"/>
          </p:cNvSpPr>
          <p:nvPr/>
        </p:nvSpPr>
        <p:spPr bwMode="auto">
          <a:xfrm>
            <a:off x="63014" y="5209780"/>
            <a:ext cx="1784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smtClean="0">
                <a:solidFill>
                  <a:srgbClr val="FFFFFF"/>
                </a:solidFill>
                <a:latin typeface="MetaOT-Book" pitchFamily="50" charset="0"/>
              </a:rPr>
              <a:t>Grinder</a:t>
            </a:r>
          </a:p>
        </p:txBody>
      </p:sp>
      <p:sp>
        <p:nvSpPr>
          <p:cNvPr id="54" name="Text Box 38"/>
          <p:cNvSpPr txBox="1">
            <a:spLocks noChangeArrowheads="1"/>
          </p:cNvSpPr>
          <p:nvPr/>
        </p:nvSpPr>
        <p:spPr bwMode="auto">
          <a:xfrm>
            <a:off x="63014" y="5499396"/>
            <a:ext cx="1784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Roasted Coffee Beans</a:t>
            </a:r>
          </a:p>
        </p:txBody>
      </p:sp>
      <p:sp>
        <p:nvSpPr>
          <p:cNvPr id="55" name="Text Box 38"/>
          <p:cNvSpPr txBox="1">
            <a:spLocks noChangeArrowheads="1"/>
          </p:cNvSpPr>
          <p:nvPr/>
        </p:nvSpPr>
        <p:spPr bwMode="auto">
          <a:xfrm>
            <a:off x="63014" y="5783236"/>
            <a:ext cx="1784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Green Coffee Beans</a:t>
            </a:r>
          </a:p>
        </p:txBody>
      </p:sp>
      <p:sp>
        <p:nvSpPr>
          <p:cNvPr id="56" name="Text Box 38"/>
          <p:cNvSpPr txBox="1">
            <a:spLocks noChangeArrowheads="1"/>
          </p:cNvSpPr>
          <p:nvPr/>
        </p:nvSpPr>
        <p:spPr bwMode="auto">
          <a:xfrm>
            <a:off x="63014" y="6078537"/>
            <a:ext cx="1784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r" eaLnBrk="1" fontAlgn="base" hangingPunct="1">
              <a:spcBef>
                <a:spcPct val="50000"/>
              </a:spcBef>
              <a:spcAft>
                <a:spcPct val="0"/>
              </a:spcAft>
            </a:pPr>
            <a:r>
              <a:rPr lang="en-US" sz="1200" dirty="0" smtClean="0">
                <a:solidFill>
                  <a:srgbClr val="FFFFFF"/>
                </a:solidFill>
                <a:latin typeface="MetaOT-Book" pitchFamily="50" charset="0"/>
              </a:rPr>
              <a:t>Coffee Tree</a:t>
            </a:r>
          </a:p>
        </p:txBody>
      </p:sp>
      <p:sp>
        <p:nvSpPr>
          <p:cNvPr id="27" name="Rectangle 26"/>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2</a:t>
            </a:r>
            <a:r>
              <a:rPr lang="en-US" sz="2800" dirty="0" smtClean="0">
                <a:latin typeface="MetaOT-Book" pitchFamily="50" charset="0"/>
              </a:rPr>
              <a:t>.</a:t>
            </a:r>
          </a:p>
          <a:p>
            <a:pPr algn="ctr"/>
            <a:r>
              <a:rPr lang="en-US" sz="2800" dirty="0" smtClean="0">
                <a:latin typeface="MetaOT-Book" pitchFamily="50" charset="0"/>
              </a:rPr>
              <a:t>Change your perspective</a:t>
            </a:r>
            <a:endParaRPr lang="en-US" sz="2800" dirty="0">
              <a:latin typeface="MetaOT-Book" pitchFamily="50"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Experience </a:t>
            </a:r>
            <a:r>
              <a:rPr lang="en-US" sz="1600" dirty="0" err="1" smtClean="0">
                <a:solidFill>
                  <a:srgbClr val="5FB5CD"/>
                </a:solidFill>
                <a:latin typeface="MetaOT-Book" pitchFamily="50" charset="0"/>
              </a:rPr>
              <a:t>Frameworking</a:t>
            </a:r>
            <a:endParaRPr lang="en-US" sz="1600" dirty="0">
              <a:solidFill>
                <a:srgbClr val="5FB5CD"/>
              </a:solidFill>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cxnSp>
        <p:nvCxnSpPr>
          <p:cNvPr id="57" name="Straight Connector 56"/>
          <p:cNvCxnSpPr/>
          <p:nvPr/>
        </p:nvCxnSpPr>
        <p:spPr>
          <a:xfrm>
            <a:off x="0" y="2468880"/>
            <a:ext cx="9144000" cy="0"/>
          </a:xfrm>
          <a:prstGeom prst="line">
            <a:avLst/>
          </a:prstGeom>
          <a:ln w="38100">
            <a:solidFill>
              <a:srgbClr val="5FB5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7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1000"/>
                                        <p:tgtEl>
                                          <p:spTgt spid="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10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1000"/>
                                        <p:tgtEl>
                                          <p:spTgt spid="5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p:bldP spid="48" grpId="0"/>
      <p:bldP spid="49" grpId="0"/>
      <p:bldP spid="50" grpId="0"/>
      <p:bldP spid="51" grpId="0"/>
      <p:bldP spid="52" grpId="0"/>
      <p:bldP spid="53" grpId="0"/>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Experience </a:t>
            </a:r>
            <a:r>
              <a:rPr lang="en-US" sz="1600" dirty="0" err="1" smtClean="0">
                <a:solidFill>
                  <a:srgbClr val="5FB5CD"/>
                </a:solidFill>
                <a:latin typeface="MetaOT-Book" pitchFamily="50" charset="0"/>
              </a:rPr>
              <a:t>Frameworking</a:t>
            </a:r>
            <a:endParaRPr lang="en-US" sz="1600" dirty="0">
              <a:solidFill>
                <a:srgbClr val="5FB5CD"/>
              </a:solidFill>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60" name="Text Box 38"/>
          <p:cNvSpPr txBox="1">
            <a:spLocks noChangeArrowheads="1"/>
          </p:cNvSpPr>
          <p:nvPr/>
        </p:nvSpPr>
        <p:spPr bwMode="auto">
          <a:xfrm>
            <a:off x="3836671" y="5275044"/>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smtClean="0">
                <a:latin typeface="MetaOT-Book" pitchFamily="50" charset="0"/>
              </a:rPr>
              <a:t>A product, </a:t>
            </a:r>
            <a:br>
              <a:rPr lang="en-US" sz="1200" smtClean="0">
                <a:latin typeface="MetaOT-Book" pitchFamily="50" charset="0"/>
              </a:rPr>
            </a:br>
            <a:r>
              <a:rPr lang="en-US" sz="1200" smtClean="0">
                <a:latin typeface="MetaOT-Book" pitchFamily="50" charset="0"/>
              </a:rPr>
              <a:t>being used</a:t>
            </a:r>
          </a:p>
        </p:txBody>
      </p:sp>
      <p:sp>
        <p:nvSpPr>
          <p:cNvPr id="61" name="Oval 60"/>
          <p:cNvSpPr/>
          <p:nvPr/>
        </p:nvSpPr>
        <p:spPr>
          <a:xfrm>
            <a:off x="4442167" y="5006456"/>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62" name="Text Box 38"/>
          <p:cNvSpPr txBox="1">
            <a:spLocks noChangeArrowheads="1"/>
          </p:cNvSpPr>
          <p:nvPr/>
        </p:nvSpPr>
        <p:spPr bwMode="auto">
          <a:xfrm>
            <a:off x="2837863" y="5294094"/>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unpacked </a:t>
            </a:r>
            <a:br>
              <a:rPr lang="en-US" sz="1200" dirty="0" smtClean="0">
                <a:latin typeface="MetaOT-Book" pitchFamily="50" charset="0"/>
              </a:rPr>
            </a:br>
            <a:r>
              <a:rPr lang="en-US" sz="1200" dirty="0" smtClean="0">
                <a:latin typeface="MetaOT-Book" pitchFamily="50" charset="0"/>
              </a:rPr>
              <a:t>and set up</a:t>
            </a:r>
          </a:p>
        </p:txBody>
      </p:sp>
      <p:sp>
        <p:nvSpPr>
          <p:cNvPr id="63" name="Oval 62"/>
          <p:cNvSpPr/>
          <p:nvPr/>
        </p:nvSpPr>
        <p:spPr>
          <a:xfrm>
            <a:off x="3461827" y="5015981"/>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64" name="Text Box 38"/>
          <p:cNvSpPr txBox="1">
            <a:spLocks noChangeArrowheads="1"/>
          </p:cNvSpPr>
          <p:nvPr/>
        </p:nvSpPr>
        <p:spPr bwMode="auto">
          <a:xfrm>
            <a:off x="2016525" y="5294094"/>
            <a:ext cx="932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purchased</a:t>
            </a:r>
          </a:p>
        </p:txBody>
      </p:sp>
      <p:sp>
        <p:nvSpPr>
          <p:cNvPr id="65" name="Oval 64"/>
          <p:cNvSpPr/>
          <p:nvPr/>
        </p:nvSpPr>
        <p:spPr>
          <a:xfrm>
            <a:off x="2349598" y="5015981"/>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66" name="Text Box 38"/>
          <p:cNvSpPr txBox="1">
            <a:spLocks noChangeArrowheads="1"/>
          </p:cNvSpPr>
          <p:nvPr/>
        </p:nvSpPr>
        <p:spPr bwMode="auto">
          <a:xfrm>
            <a:off x="310369" y="5294094"/>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assembled</a:t>
            </a:r>
          </a:p>
        </p:txBody>
      </p:sp>
      <p:sp>
        <p:nvSpPr>
          <p:cNvPr id="67" name="Oval 66"/>
          <p:cNvSpPr/>
          <p:nvPr/>
        </p:nvSpPr>
        <p:spPr>
          <a:xfrm>
            <a:off x="914987" y="5015981"/>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68" name="Text Box 38"/>
          <p:cNvSpPr txBox="1">
            <a:spLocks noChangeArrowheads="1"/>
          </p:cNvSpPr>
          <p:nvPr/>
        </p:nvSpPr>
        <p:spPr bwMode="auto">
          <a:xfrm>
            <a:off x="4840165" y="5297269"/>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becoming worn </a:t>
            </a:r>
            <a:br>
              <a:rPr lang="en-US" sz="1200" dirty="0" smtClean="0">
                <a:latin typeface="MetaOT-Book" pitchFamily="50" charset="0"/>
              </a:rPr>
            </a:br>
            <a:r>
              <a:rPr lang="en-US" sz="1200" dirty="0" smtClean="0">
                <a:latin typeface="MetaOT-Book" pitchFamily="50" charset="0"/>
              </a:rPr>
              <a:t>and loved</a:t>
            </a:r>
          </a:p>
        </p:txBody>
      </p:sp>
      <p:sp>
        <p:nvSpPr>
          <p:cNvPr id="69" name="Oval 68"/>
          <p:cNvSpPr/>
          <p:nvPr/>
        </p:nvSpPr>
        <p:spPr>
          <a:xfrm>
            <a:off x="5456215" y="5019156"/>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70" name="Text Box 38"/>
          <p:cNvSpPr txBox="1">
            <a:spLocks noChangeArrowheads="1"/>
          </p:cNvSpPr>
          <p:nvPr/>
        </p:nvSpPr>
        <p:spPr bwMode="auto">
          <a:xfrm>
            <a:off x="6004267" y="5294094"/>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becoming </a:t>
            </a:r>
            <a:br>
              <a:rPr lang="en-US" sz="1200" dirty="0" smtClean="0">
                <a:latin typeface="MetaOT-Book" pitchFamily="50" charset="0"/>
              </a:rPr>
            </a:br>
            <a:r>
              <a:rPr lang="en-US" sz="1200" dirty="0" smtClean="0">
                <a:latin typeface="MetaOT-Book" pitchFamily="50" charset="0"/>
              </a:rPr>
              <a:t>obsolete </a:t>
            </a:r>
          </a:p>
        </p:txBody>
      </p:sp>
      <p:sp>
        <p:nvSpPr>
          <p:cNvPr id="71" name="Oval 70"/>
          <p:cNvSpPr/>
          <p:nvPr/>
        </p:nvSpPr>
        <p:spPr>
          <a:xfrm>
            <a:off x="6615333" y="5015981"/>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72" name="Text Box 38"/>
          <p:cNvSpPr txBox="1">
            <a:spLocks noChangeArrowheads="1"/>
          </p:cNvSpPr>
          <p:nvPr/>
        </p:nvSpPr>
        <p:spPr bwMode="auto">
          <a:xfrm>
            <a:off x="7515664" y="5292508"/>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discarded</a:t>
            </a:r>
          </a:p>
        </p:txBody>
      </p:sp>
      <p:sp>
        <p:nvSpPr>
          <p:cNvPr id="73" name="Oval 72"/>
          <p:cNvSpPr/>
          <p:nvPr/>
        </p:nvSpPr>
        <p:spPr>
          <a:xfrm>
            <a:off x="8126144" y="5014394"/>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dirty="0">
              <a:solidFill>
                <a:srgbClr val="FFFFFF"/>
              </a:solidFill>
              <a:sym typeface="BentonSansF Book" pitchFamily="50" charset="0"/>
            </a:endParaRPr>
          </a:p>
        </p:txBody>
      </p:sp>
      <p:sp>
        <p:nvSpPr>
          <p:cNvPr id="74" name="Text Box 38"/>
          <p:cNvSpPr txBox="1">
            <a:spLocks noChangeArrowheads="1"/>
          </p:cNvSpPr>
          <p:nvPr/>
        </p:nvSpPr>
        <p:spPr bwMode="auto">
          <a:xfrm>
            <a:off x="7514199" y="3989801"/>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upgraded</a:t>
            </a:r>
          </a:p>
        </p:txBody>
      </p:sp>
      <p:sp>
        <p:nvSpPr>
          <p:cNvPr id="75" name="Oval 74"/>
          <p:cNvSpPr/>
          <p:nvPr/>
        </p:nvSpPr>
        <p:spPr>
          <a:xfrm>
            <a:off x="8126144" y="3740861"/>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76" name="Text Box 38"/>
          <p:cNvSpPr txBox="1">
            <a:spLocks noChangeArrowheads="1"/>
          </p:cNvSpPr>
          <p:nvPr/>
        </p:nvSpPr>
        <p:spPr bwMode="auto">
          <a:xfrm>
            <a:off x="3836671" y="428754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that doesn’t work</a:t>
            </a:r>
          </a:p>
        </p:txBody>
      </p:sp>
      <p:sp>
        <p:nvSpPr>
          <p:cNvPr id="77" name="Oval 76"/>
          <p:cNvSpPr/>
          <p:nvPr/>
        </p:nvSpPr>
        <p:spPr>
          <a:xfrm>
            <a:off x="4442167" y="4038600"/>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78" name="Text Box 38"/>
          <p:cNvSpPr txBox="1">
            <a:spLocks noChangeArrowheads="1"/>
          </p:cNvSpPr>
          <p:nvPr/>
        </p:nvSpPr>
        <p:spPr bwMode="auto">
          <a:xfrm>
            <a:off x="4840165" y="6320135"/>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that was misplaced</a:t>
            </a:r>
          </a:p>
        </p:txBody>
      </p:sp>
      <p:sp>
        <p:nvSpPr>
          <p:cNvPr id="79" name="Oval 78"/>
          <p:cNvSpPr/>
          <p:nvPr/>
        </p:nvSpPr>
        <p:spPr>
          <a:xfrm>
            <a:off x="5456215" y="6091535"/>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80" name="Text Box 38"/>
          <p:cNvSpPr txBox="1">
            <a:spLocks noChangeArrowheads="1"/>
          </p:cNvSpPr>
          <p:nvPr/>
        </p:nvSpPr>
        <p:spPr bwMode="auto">
          <a:xfrm>
            <a:off x="2837863" y="631696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accessory</a:t>
            </a:r>
          </a:p>
        </p:txBody>
      </p:sp>
      <p:sp>
        <p:nvSpPr>
          <p:cNvPr id="81" name="Oval 80"/>
          <p:cNvSpPr/>
          <p:nvPr/>
        </p:nvSpPr>
        <p:spPr>
          <a:xfrm>
            <a:off x="3461827" y="6088360"/>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82" name="Text Box 38"/>
          <p:cNvSpPr txBox="1">
            <a:spLocks noChangeArrowheads="1"/>
          </p:cNvSpPr>
          <p:nvPr/>
        </p:nvSpPr>
        <p:spPr bwMode="auto">
          <a:xfrm>
            <a:off x="6004267" y="3982740"/>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being passed down to a new generation</a:t>
            </a:r>
          </a:p>
        </p:txBody>
      </p:sp>
      <p:sp>
        <p:nvSpPr>
          <p:cNvPr id="83" name="Oval 82"/>
          <p:cNvSpPr/>
          <p:nvPr/>
        </p:nvSpPr>
        <p:spPr>
          <a:xfrm>
            <a:off x="6615333" y="3733800"/>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84" name="Text Box 38"/>
          <p:cNvSpPr txBox="1">
            <a:spLocks noChangeArrowheads="1"/>
          </p:cNvSpPr>
          <p:nvPr/>
        </p:nvSpPr>
        <p:spPr bwMode="auto">
          <a:xfrm>
            <a:off x="7514199" y="2823862"/>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000">
                <a:solidFill>
                  <a:schemeClr val="tx1"/>
                </a:solidFill>
                <a:latin typeface="BentonSans Regular"/>
                <a:sym typeface="BentonSansF Book" pitchFamily="50" charset="0"/>
              </a:defRPr>
            </a:lvl1pPr>
            <a:lvl2pPr marL="742950" indent="-285750" eaLnBrk="0" hangingPunct="0">
              <a:defRPr sz="3000">
                <a:solidFill>
                  <a:schemeClr val="tx1"/>
                </a:solidFill>
                <a:latin typeface="BentonSans Regular"/>
                <a:sym typeface="BentonSansF Book" pitchFamily="50" charset="0"/>
              </a:defRPr>
            </a:lvl2pPr>
            <a:lvl3pPr marL="1143000" indent="-228600" eaLnBrk="0" hangingPunct="0">
              <a:defRPr sz="3000">
                <a:solidFill>
                  <a:schemeClr val="tx1"/>
                </a:solidFill>
                <a:latin typeface="BentonSans Regular"/>
                <a:sym typeface="BentonSansF Book" pitchFamily="50" charset="0"/>
              </a:defRPr>
            </a:lvl3pPr>
            <a:lvl4pPr marL="1600200" indent="-228600" eaLnBrk="0" hangingPunct="0">
              <a:defRPr sz="3000">
                <a:solidFill>
                  <a:schemeClr val="tx1"/>
                </a:solidFill>
                <a:latin typeface="BentonSans Regular"/>
                <a:sym typeface="BentonSansF Book" pitchFamily="50" charset="0"/>
              </a:defRPr>
            </a:lvl4pPr>
            <a:lvl5pPr marL="2057400" indent="-228600" eaLnBrk="0" hangingPunct="0">
              <a:defRPr sz="3000">
                <a:solidFill>
                  <a:schemeClr val="tx1"/>
                </a:solidFill>
                <a:latin typeface="BentonSans Regular"/>
                <a:sym typeface="BentonSansF Book" pitchFamily="50" charset="0"/>
              </a:defRPr>
            </a:lvl5pPr>
            <a:lvl6pPr marL="2514600" indent="-228600" eaLnBrk="0" fontAlgn="base" hangingPunct="0">
              <a:spcBef>
                <a:spcPct val="0"/>
              </a:spcBef>
              <a:spcAft>
                <a:spcPct val="0"/>
              </a:spcAft>
              <a:defRPr sz="3000">
                <a:solidFill>
                  <a:schemeClr val="tx1"/>
                </a:solidFill>
                <a:latin typeface="BentonSans Regular"/>
                <a:sym typeface="BentonSansF Book" pitchFamily="50" charset="0"/>
              </a:defRPr>
            </a:lvl6pPr>
            <a:lvl7pPr marL="2971800" indent="-228600" eaLnBrk="0" fontAlgn="base" hangingPunct="0">
              <a:spcBef>
                <a:spcPct val="0"/>
              </a:spcBef>
              <a:spcAft>
                <a:spcPct val="0"/>
              </a:spcAft>
              <a:defRPr sz="3000">
                <a:solidFill>
                  <a:schemeClr val="tx1"/>
                </a:solidFill>
                <a:latin typeface="BentonSans Regular"/>
                <a:sym typeface="BentonSansF Book" pitchFamily="50" charset="0"/>
              </a:defRPr>
            </a:lvl7pPr>
            <a:lvl8pPr marL="3429000" indent="-228600" eaLnBrk="0" fontAlgn="base" hangingPunct="0">
              <a:spcBef>
                <a:spcPct val="0"/>
              </a:spcBef>
              <a:spcAft>
                <a:spcPct val="0"/>
              </a:spcAft>
              <a:defRPr sz="3000">
                <a:solidFill>
                  <a:schemeClr val="tx1"/>
                </a:solidFill>
                <a:latin typeface="BentonSans Regular"/>
                <a:sym typeface="BentonSansF Book" pitchFamily="50" charset="0"/>
              </a:defRPr>
            </a:lvl8pPr>
            <a:lvl9pPr marL="3886200" indent="-228600" eaLnBrk="0" fontAlgn="base" hangingPunct="0">
              <a:spcBef>
                <a:spcPct val="0"/>
              </a:spcBef>
              <a:spcAft>
                <a:spcPct val="0"/>
              </a:spcAft>
              <a:defRPr sz="3000">
                <a:solidFill>
                  <a:schemeClr val="tx1"/>
                </a:solidFill>
                <a:latin typeface="BentonSans Regular"/>
                <a:sym typeface="BentonSansF Book" pitchFamily="50" charset="0"/>
              </a:defRPr>
            </a:lvl9pPr>
          </a:lstStyle>
          <a:p>
            <a:pPr algn="ctr" eaLnBrk="1" fontAlgn="base" hangingPunct="1">
              <a:spcBef>
                <a:spcPct val="50000"/>
              </a:spcBef>
              <a:spcAft>
                <a:spcPct val="0"/>
              </a:spcAft>
            </a:pPr>
            <a:r>
              <a:rPr lang="en-US" sz="1200" dirty="0" smtClean="0">
                <a:latin typeface="MetaOT-Book" pitchFamily="50" charset="0"/>
              </a:rPr>
              <a:t>A product, </a:t>
            </a:r>
            <a:br>
              <a:rPr lang="en-US" sz="1200" dirty="0" smtClean="0">
                <a:latin typeface="MetaOT-Book" pitchFamily="50" charset="0"/>
              </a:rPr>
            </a:br>
            <a:r>
              <a:rPr lang="en-US" sz="1200" dirty="0" smtClean="0">
                <a:latin typeface="MetaOT-Book" pitchFamily="50" charset="0"/>
              </a:rPr>
              <a:t>becoming another product</a:t>
            </a:r>
          </a:p>
        </p:txBody>
      </p:sp>
      <p:sp>
        <p:nvSpPr>
          <p:cNvPr id="85" name="Oval 42"/>
          <p:cNvSpPr/>
          <p:nvPr/>
        </p:nvSpPr>
        <p:spPr>
          <a:xfrm>
            <a:off x="8126144" y="2514600"/>
            <a:ext cx="228600" cy="228600"/>
          </a:xfrm>
          <a:prstGeom prst="ellipse">
            <a:avLst/>
          </a:prstGeom>
          <a:solidFill>
            <a:schemeClr val="tx1"/>
          </a:solidFill>
          <a:ln w="12700">
            <a:solidFill>
              <a:srgbClr val="5FB5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sz="3000">
              <a:solidFill>
                <a:srgbClr val="FFFFFF"/>
              </a:solidFill>
              <a:sym typeface="BentonSansF Book" pitchFamily="50" charset="0"/>
            </a:endParaRPr>
          </a:p>
        </p:txBody>
      </p:sp>
      <p:sp>
        <p:nvSpPr>
          <p:cNvPr id="86" name="Rectangle 85"/>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3.</a:t>
            </a:r>
          </a:p>
          <a:p>
            <a:pPr algn="ctr"/>
            <a:r>
              <a:rPr lang="en-US" sz="2800" dirty="0">
                <a:latin typeface="MetaOT-Book" pitchFamily="50" charset="0"/>
              </a:rPr>
              <a:t>Shift the context</a:t>
            </a:r>
          </a:p>
        </p:txBody>
      </p:sp>
      <p:sp>
        <p:nvSpPr>
          <p:cNvPr id="4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34</a:t>
            </a:fld>
            <a:endParaRPr lang="en-US" dirty="0"/>
          </a:p>
        </p:txBody>
      </p:sp>
    </p:spTree>
    <p:extLst>
      <p:ext uri="{BB962C8B-B14F-4D97-AF65-F5344CB8AC3E}">
        <p14:creationId xmlns:p14="http://schemas.microsoft.com/office/powerpoint/2010/main" val="757281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0"/>
                                        <p:tgtEl>
                                          <p:spTgt spid="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10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10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1000"/>
                                        <p:tgtEl>
                                          <p:spTgt spid="7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1000"/>
                                        <p:tgtEl>
                                          <p:spTgt spid="7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10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10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1000"/>
                                        <p:tgtEl>
                                          <p:spTgt spid="8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fade">
                                      <p:cBhvr>
                                        <p:cTn id="76" dur="1000"/>
                                        <p:tgtEl>
                                          <p:spTgt spid="7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1000"/>
                                        <p:tgtEl>
                                          <p:spTgt spid="8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1000"/>
                                        <p:tgtEl>
                                          <p:spTgt spid="8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1000"/>
                                        <p:tgtEl>
                                          <p:spTgt spid="8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p:bldP spid="65" grpId="0" animBg="1"/>
      <p:bldP spid="66" grpId="0"/>
      <p:bldP spid="67" grpId="0" animBg="1"/>
      <p:bldP spid="68" grpId="0"/>
      <p:bldP spid="69" grpId="0" animBg="1"/>
      <p:bldP spid="70" grpId="0"/>
      <p:bldP spid="71" grpId="0" animBg="1"/>
      <p:bldP spid="72" grpId="0"/>
      <p:bldP spid="73" grpId="0" animBg="1"/>
      <p:bldP spid="74" grpId="0"/>
      <p:bldP spid="75" grpId="0" animBg="1"/>
      <p:bldP spid="76" grpId="0"/>
      <p:bldP spid="77" grpId="0" animBg="1"/>
      <p:bldP spid="78" grpId="0"/>
      <p:bldP spid="79" grpId="0" animBg="1"/>
      <p:bldP spid="80" grpId="0"/>
      <p:bldP spid="81" grpId="0" animBg="1"/>
      <p:bldP spid="82" grpId="0"/>
      <p:bldP spid="83" grpId="0" animBg="1"/>
      <p:bldP spid="84" grpId="0"/>
      <p:bldP spid="8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972458" y="2253734"/>
            <a:ext cx="2551211" cy="2062103"/>
          </a:xfrm>
          <a:prstGeom prst="rect">
            <a:avLst/>
          </a:prstGeom>
        </p:spPr>
        <p:txBody>
          <a:bodyPr wrap="none">
            <a:spAutoFit/>
          </a:bodyPr>
          <a:lstStyle/>
          <a:p>
            <a:pPr algn="ctr"/>
            <a:r>
              <a:rPr lang="en-US" sz="1600" dirty="0" smtClean="0">
                <a:solidFill>
                  <a:srgbClr val="5FB5CD"/>
                </a:solidFill>
                <a:latin typeface="MetaOT-Book" pitchFamily="50" charset="0"/>
              </a:rPr>
              <a:t>Methods: </a:t>
            </a:r>
          </a:p>
          <a:p>
            <a:pPr algn="ctr"/>
            <a:endParaRPr lang="en-US" sz="1600" dirty="0">
              <a:solidFill>
                <a:srgbClr val="5FB5CD"/>
              </a:solidFill>
              <a:latin typeface="MetaOT-Book" pitchFamily="50" charset="0"/>
            </a:endParaRPr>
          </a:p>
          <a:p>
            <a:pPr algn="ctr"/>
            <a:r>
              <a:rPr lang="en-US" sz="1600" dirty="0" smtClean="0">
                <a:solidFill>
                  <a:srgbClr val="5FB5CD"/>
                </a:solidFill>
                <a:latin typeface="MetaOT-Book" pitchFamily="50" charset="0"/>
              </a:rPr>
              <a:t>concept mapping</a:t>
            </a:r>
          </a:p>
          <a:p>
            <a:pPr algn="ctr"/>
            <a:r>
              <a:rPr lang="en-US" sz="1600" dirty="0" smtClean="0">
                <a:solidFill>
                  <a:srgbClr val="5FB5CD"/>
                </a:solidFill>
                <a:latin typeface="MetaOT-Book" pitchFamily="50" charset="0"/>
              </a:rPr>
              <a:t>temporal zoom</a:t>
            </a:r>
          </a:p>
          <a:p>
            <a:pPr algn="ctr"/>
            <a:r>
              <a:rPr lang="en-US" sz="1600" dirty="0" smtClean="0">
                <a:solidFill>
                  <a:srgbClr val="5FB5CD"/>
                </a:solidFill>
                <a:latin typeface="MetaOT-Book" pitchFamily="50" charset="0"/>
              </a:rPr>
              <a:t>semantic zoom</a:t>
            </a:r>
          </a:p>
          <a:p>
            <a:pPr algn="ctr"/>
            <a:r>
              <a:rPr lang="en-US" sz="1600" dirty="0" smtClean="0">
                <a:solidFill>
                  <a:srgbClr val="5FB5CD"/>
                </a:solidFill>
                <a:latin typeface="MetaOT-Book" pitchFamily="50" charset="0"/>
              </a:rPr>
              <a:t>storyboarding</a:t>
            </a:r>
          </a:p>
          <a:p>
            <a:pPr algn="ctr"/>
            <a:r>
              <a:rPr lang="en-US" sz="1600" dirty="0" smtClean="0">
                <a:solidFill>
                  <a:srgbClr val="5FB5CD"/>
                </a:solidFill>
                <a:latin typeface="MetaOT-Book" pitchFamily="50" charset="0"/>
              </a:rPr>
              <a:t>process flow </a:t>
            </a:r>
          </a:p>
          <a:p>
            <a:pPr algn="ctr"/>
            <a:r>
              <a:rPr lang="en-US" sz="1600" dirty="0">
                <a:solidFill>
                  <a:srgbClr val="5FB5CD"/>
                </a:solidFill>
                <a:latin typeface="MetaOT-Book" pitchFamily="50" charset="0"/>
              </a:rPr>
              <a:t>customer journey </a:t>
            </a:r>
            <a:r>
              <a:rPr lang="en-US" sz="1600" dirty="0" smtClean="0">
                <a:solidFill>
                  <a:srgbClr val="5FB5CD"/>
                </a:solidFill>
                <a:latin typeface="MetaOT-Book" pitchFamily="50" charset="0"/>
              </a:rPr>
              <a:t>mapping</a:t>
            </a:r>
            <a:endParaRPr lang="en-US" sz="1600" dirty="0">
              <a:solidFill>
                <a:srgbClr val="5FB5CD"/>
              </a:solidFill>
              <a:latin typeface="MetaOT-Book" pitchFamily="50" charset="0"/>
            </a:endParaRPr>
          </a:p>
        </p:txBody>
      </p:sp>
      <p:cxnSp>
        <p:nvCxnSpPr>
          <p:cNvPr id="23" name="Straight Arrow Connector 22"/>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7"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3" name="Rectangle 3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36"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37"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38"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39"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40" name="Rectangle 39"/>
          <p:cNvSpPr/>
          <p:nvPr/>
        </p:nvSpPr>
        <p:spPr>
          <a:xfrm>
            <a:off x="5380396"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Experience </a:t>
            </a:r>
            <a:r>
              <a:rPr lang="en-US" sz="1600" dirty="0" err="1" smtClean="0">
                <a:solidFill>
                  <a:srgbClr val="5FB5CD"/>
                </a:solidFill>
                <a:latin typeface="MetaOT-Book" pitchFamily="50" charset="0"/>
              </a:rPr>
              <a:t>Frameworking</a:t>
            </a:r>
            <a:endParaRPr lang="en-US" sz="1600" dirty="0">
              <a:solidFill>
                <a:srgbClr val="5FB5CD"/>
              </a:solidFill>
              <a:latin typeface="MetaOT-Book" pitchFamily="50" charset="0"/>
            </a:endParaRPr>
          </a:p>
        </p:txBody>
      </p:sp>
      <p:sp>
        <p:nvSpPr>
          <p:cNvPr id="41" name="Rectangle 40"/>
          <p:cNvSpPr/>
          <p:nvPr/>
        </p:nvSpPr>
        <p:spPr>
          <a:xfrm>
            <a:off x="6950793" y="1385336"/>
            <a:ext cx="1736007" cy="584775"/>
          </a:xfrm>
          <a:prstGeom prst="rect">
            <a:avLst/>
          </a:prstGeom>
        </p:spPr>
        <p:txBody>
          <a:bodyPr wrap="square">
            <a:spAutoFit/>
          </a:bodyPr>
          <a:lstStyle/>
          <a:p>
            <a:pPr algn="ctr"/>
            <a:r>
              <a:rPr lang="en-US" sz="1600" dirty="0" smtClean="0">
                <a:latin typeface="MetaOT-Book" pitchFamily="50" charset="0"/>
              </a:rPr>
              <a:t>Gaining </a:t>
            </a:r>
          </a:p>
          <a:p>
            <a:pPr algn="ctr"/>
            <a:r>
              <a:rPr lang="en-US" sz="1600" dirty="0" smtClean="0">
                <a:latin typeface="MetaOT-Book" pitchFamily="50" charset="0"/>
              </a:rPr>
              <a:t>Empathy</a:t>
            </a:r>
            <a:endParaRPr lang="en-US" sz="1600" dirty="0">
              <a:latin typeface="MetaOT-Book" pitchFamily="50" charset="0"/>
            </a:endParaRPr>
          </a:p>
        </p:txBody>
      </p:sp>
      <p:sp>
        <p:nvSpPr>
          <p:cNvPr id="42" name="Oval 41"/>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3" name="Oval 42"/>
          <p:cNvSpPr/>
          <p:nvPr/>
        </p:nvSpPr>
        <p:spPr>
          <a:xfrm>
            <a:off x="5943600"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44" name="Oval 43"/>
          <p:cNvSpPr/>
          <p:nvPr/>
        </p:nvSpPr>
        <p:spPr>
          <a:xfrm>
            <a:off x="7506222"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18"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35</a:t>
            </a:fld>
            <a:endParaRPr lang="en-US" dirty="0"/>
          </a:p>
        </p:txBody>
      </p:sp>
    </p:spTree>
    <p:extLst>
      <p:ext uri="{BB962C8B-B14F-4D97-AF65-F5344CB8AC3E}">
        <p14:creationId xmlns:p14="http://schemas.microsoft.com/office/powerpoint/2010/main" val="207163230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19"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ectangle 21"/>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3"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7" name="Rectangle 26"/>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28" name="Rectangle 27"/>
          <p:cNvSpPr/>
          <p:nvPr/>
        </p:nvSpPr>
        <p:spPr>
          <a:xfrm>
            <a:off x="6950793"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Gaining </a:t>
            </a:r>
          </a:p>
          <a:p>
            <a:pPr algn="ctr"/>
            <a:r>
              <a:rPr lang="en-US" sz="1600" dirty="0" smtClean="0">
                <a:solidFill>
                  <a:srgbClr val="5FB5CD"/>
                </a:solidFill>
                <a:latin typeface="MetaOT-Book" pitchFamily="50" charset="0"/>
              </a:rPr>
              <a:t>Empathy</a:t>
            </a:r>
            <a:endParaRPr lang="en-US" sz="1600" dirty="0">
              <a:solidFill>
                <a:srgbClr val="5FB5CD"/>
              </a:solidFill>
              <a:latin typeface="MetaOT-Book" pitchFamily="50" charset="0"/>
            </a:endParaRPr>
          </a:p>
        </p:txBody>
      </p:sp>
      <p:sp>
        <p:nvSpPr>
          <p:cNvPr id="29" name="Oval 28"/>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0" name="Oval 29"/>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1" name="Oval 30"/>
          <p:cNvSpPr/>
          <p:nvPr/>
        </p:nvSpPr>
        <p:spPr>
          <a:xfrm>
            <a:off x="7506222"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36</a:t>
            </a:fld>
            <a:endParaRPr lang="en-US" dirty="0"/>
          </a:p>
        </p:txBody>
      </p:sp>
    </p:spTree>
    <p:extLst>
      <p:ext uri="{BB962C8B-B14F-4D97-AF65-F5344CB8AC3E}">
        <p14:creationId xmlns:p14="http://schemas.microsoft.com/office/powerpoint/2010/main" val="286091386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1</a:t>
            </a:r>
            <a:r>
              <a:rPr lang="en-US" sz="2800" dirty="0" smtClean="0">
                <a:latin typeface="MetaOT-Book" pitchFamily="50" charset="0"/>
              </a:rPr>
              <a:t>.</a:t>
            </a:r>
          </a:p>
          <a:p>
            <a:pPr algn="ctr"/>
            <a:r>
              <a:rPr lang="en-US" sz="2800" dirty="0" smtClean="0">
                <a:latin typeface="MetaOT-Book" pitchFamily="50" charset="0"/>
              </a:rPr>
              <a:t>Consider a provocation</a:t>
            </a:r>
            <a:endParaRPr lang="en-US" sz="2800" dirty="0">
              <a:latin typeface="MetaOT-Book" pitchFamily="50" charset="0"/>
            </a:endParaRPr>
          </a:p>
        </p:txBody>
      </p:sp>
      <p:sp>
        <p:nvSpPr>
          <p:cNvPr id="11"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Gaining </a:t>
            </a:r>
          </a:p>
          <a:p>
            <a:pPr algn="ctr"/>
            <a:r>
              <a:rPr lang="en-US" sz="1600" dirty="0" smtClean="0">
                <a:solidFill>
                  <a:srgbClr val="5FB5CD"/>
                </a:solidFill>
                <a:latin typeface="MetaOT-Book" pitchFamily="50" charset="0"/>
              </a:rPr>
              <a:t>Empathy</a:t>
            </a:r>
            <a:endParaRPr lang="en-US" sz="1600" dirty="0">
              <a:solidFill>
                <a:srgbClr val="5FB5CD"/>
              </a:solidFill>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37</a:t>
            </a:fld>
            <a:endParaRPr lang="en-US" dirty="0"/>
          </a:p>
        </p:txBody>
      </p:sp>
    </p:spTree>
    <p:extLst>
      <p:ext uri="{BB962C8B-B14F-4D97-AF65-F5344CB8AC3E}">
        <p14:creationId xmlns:p14="http://schemas.microsoft.com/office/powerpoint/2010/main" val="10911619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3048000"/>
            <a:ext cx="8763000" cy="954107"/>
          </a:xfrm>
          <a:prstGeom prst="rect">
            <a:avLst/>
          </a:prstGeom>
        </p:spPr>
        <p:txBody>
          <a:bodyPr wrap="square">
            <a:spAutoFit/>
          </a:bodyPr>
          <a:lstStyle/>
          <a:p>
            <a:pPr algn="ctr"/>
            <a:r>
              <a:rPr lang="en-US" sz="2800" dirty="0" smtClean="0">
                <a:latin typeface="MetaOT-Book" pitchFamily="50" charset="0"/>
              </a:rPr>
              <a:t>2.</a:t>
            </a:r>
          </a:p>
          <a:p>
            <a:pPr algn="ctr"/>
            <a:r>
              <a:rPr lang="en-US" sz="2800" dirty="0" smtClean="0">
                <a:latin typeface="MetaOT-Book" pitchFamily="50" charset="0"/>
              </a:rPr>
              <a:t>Force a constraint-shift</a:t>
            </a:r>
            <a:endParaRPr lang="en-US" sz="2800" dirty="0">
              <a:latin typeface="MetaOT-Book" pitchFamily="50"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Gaining </a:t>
            </a:r>
          </a:p>
          <a:p>
            <a:pPr algn="ctr"/>
            <a:r>
              <a:rPr lang="en-US" sz="1600" dirty="0" smtClean="0">
                <a:solidFill>
                  <a:srgbClr val="5FB5CD"/>
                </a:solidFill>
                <a:latin typeface="MetaOT-Book" pitchFamily="50" charset="0"/>
              </a:rPr>
              <a:t>Empathy</a:t>
            </a:r>
            <a:endParaRPr lang="en-US" sz="1600" dirty="0">
              <a:solidFill>
                <a:srgbClr val="5FB5CD"/>
              </a:solidFill>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38</a:t>
            </a:fld>
            <a:endParaRPr lang="en-US" dirty="0"/>
          </a:p>
        </p:txBody>
      </p:sp>
    </p:spTree>
    <p:extLst>
      <p:ext uri="{BB962C8B-B14F-4D97-AF65-F5344CB8AC3E}">
        <p14:creationId xmlns:p14="http://schemas.microsoft.com/office/powerpoint/2010/main" val="60335475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3048000"/>
            <a:ext cx="8763000" cy="954107"/>
          </a:xfrm>
          <a:prstGeom prst="rect">
            <a:avLst/>
          </a:prstGeom>
        </p:spPr>
        <p:txBody>
          <a:bodyPr wrap="square">
            <a:spAutoFit/>
          </a:bodyPr>
          <a:lstStyle/>
          <a:p>
            <a:pPr algn="ctr"/>
            <a:r>
              <a:rPr lang="en-US" sz="2800" dirty="0">
                <a:latin typeface="MetaOT-Book" pitchFamily="50" charset="0"/>
              </a:rPr>
              <a:t>3</a:t>
            </a:r>
            <a:r>
              <a:rPr lang="en-US" sz="2800" dirty="0" smtClean="0">
                <a:latin typeface="MetaOT-Book" pitchFamily="50" charset="0"/>
              </a:rPr>
              <a:t>.</a:t>
            </a:r>
          </a:p>
          <a:p>
            <a:pPr algn="ctr"/>
            <a:r>
              <a:rPr lang="en-US" sz="2800" dirty="0" smtClean="0">
                <a:latin typeface="MetaOT-Book" pitchFamily="50" charset="0"/>
              </a:rPr>
              <a:t>Walk a mile in their shoes</a:t>
            </a:r>
            <a:endParaRPr lang="en-US" sz="2800" dirty="0">
              <a:latin typeface="MetaOT-Book" pitchFamily="50" charset="0"/>
            </a:endParaRP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8"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Gaining </a:t>
            </a:r>
          </a:p>
          <a:p>
            <a:pPr algn="ctr"/>
            <a:r>
              <a:rPr lang="en-US" sz="1600" dirty="0" smtClean="0">
                <a:solidFill>
                  <a:srgbClr val="5FB5CD"/>
                </a:solidFill>
                <a:latin typeface="MetaOT-Book" pitchFamily="50" charset="0"/>
              </a:rPr>
              <a:t>Empathy</a:t>
            </a:r>
            <a:endParaRPr lang="en-US" sz="1600" dirty="0">
              <a:solidFill>
                <a:srgbClr val="5FB5CD"/>
              </a:solidFill>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39</a:t>
            </a:fld>
            <a:endParaRPr lang="en-US" dirty="0"/>
          </a:p>
        </p:txBody>
      </p:sp>
    </p:spTree>
    <p:extLst>
      <p:ext uri="{BB962C8B-B14F-4D97-AF65-F5344CB8AC3E}">
        <p14:creationId xmlns:p14="http://schemas.microsoft.com/office/powerpoint/2010/main" val="36546830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525" y="641865"/>
            <a:ext cx="2926080" cy="5130285"/>
          </a:xfrm>
          <a:prstGeom prst="rect">
            <a:avLst/>
          </a:prstGeom>
        </p:spPr>
        <p:txBody>
          <a:bodyPr anchor="t">
            <a:normAutofit/>
          </a:bodyPr>
          <a:lstStyle/>
          <a:p>
            <a:pPr algn="ctr">
              <a:defRPr/>
            </a:pPr>
            <a:r>
              <a:rPr lang="en-US" sz="3600" b="0" dirty="0" smtClean="0">
                <a:latin typeface="MetaOT-Medium" pitchFamily="50" charset="0"/>
              </a:rPr>
              <a:t>Well-Structured Problems</a:t>
            </a:r>
            <a:endParaRPr lang="en-US" sz="3600" dirty="0" smtClean="0">
              <a:latin typeface="MetaOT-Medium" pitchFamily="50" charset="0"/>
            </a:endParaRPr>
          </a:p>
        </p:txBody>
      </p:sp>
      <p:sp>
        <p:nvSpPr>
          <p:cNvPr id="4" name="Title 1"/>
          <p:cNvSpPr txBox="1">
            <a:spLocks/>
          </p:cNvSpPr>
          <p:nvPr/>
        </p:nvSpPr>
        <p:spPr bwMode="auto">
          <a:xfrm>
            <a:off x="3048000" y="660915"/>
            <a:ext cx="2926080" cy="5130285"/>
          </a:xfrm>
          <a:prstGeom prst="rect">
            <a:avLst/>
          </a:prstGeom>
        </p:spPr>
        <p:txBody>
          <a:bodyPr vert="horz" lIns="91440" tIns="45720" rIns="91440" bIns="45720" rtlCol="0" anchor="t">
            <a:normAutofit/>
          </a:bodyPr>
          <a:lstStyle>
            <a:lvl1pPr>
              <a:spcBef>
                <a:spcPct val="0"/>
              </a:spcBef>
              <a:buNone/>
              <a:defRPr b="0">
                <a:latin typeface="MetaOT-Medium" pitchFamily="50" charset="0"/>
                <a:ea typeface="Verdana" pitchFamily="34" charset="0"/>
                <a:cs typeface="Verdana" pitchFamily="34" charset="0"/>
              </a:defRPr>
            </a:lvl1pPr>
          </a:lstStyle>
          <a:p>
            <a:pPr algn="ctr"/>
            <a:r>
              <a:rPr lang="en-US" sz="3600" dirty="0" smtClean="0">
                <a:solidFill>
                  <a:srgbClr val="93CDDD"/>
                </a:solidFill>
              </a:rPr>
              <a:t>Ill-</a:t>
            </a:r>
            <a:r>
              <a:rPr lang="en-US" sz="3600" dirty="0">
                <a:solidFill>
                  <a:srgbClr val="93CDDD"/>
                </a:solidFill>
              </a:rPr>
              <a:t/>
            </a:r>
            <a:br>
              <a:rPr lang="en-US" sz="3600" dirty="0">
                <a:solidFill>
                  <a:srgbClr val="93CDDD"/>
                </a:solidFill>
              </a:rPr>
            </a:br>
            <a:r>
              <a:rPr lang="en-US" sz="3600" dirty="0">
                <a:solidFill>
                  <a:srgbClr val="93CDDD"/>
                </a:solidFill>
              </a:rPr>
              <a:t>Structured Problems</a:t>
            </a:r>
          </a:p>
        </p:txBody>
      </p:sp>
      <p:sp>
        <p:nvSpPr>
          <p:cNvPr id="6" name="Title 1"/>
          <p:cNvSpPr txBox="1">
            <a:spLocks/>
          </p:cNvSpPr>
          <p:nvPr/>
        </p:nvSpPr>
        <p:spPr bwMode="auto">
          <a:xfrm>
            <a:off x="5974080" y="1257822"/>
            <a:ext cx="2926080" cy="449580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scene3d>
              <a:camera prst="orthographicFront"/>
              <a:lightRig rig="threePt" dir="t">
                <a:rot lat="0" lon="0" rev="4800000"/>
              </a:lightRig>
            </a:scene3d>
            <a:sp3d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smtClean="0">
                <a:latin typeface="MetaOT-Medium" pitchFamily="50" charset="0"/>
                <a:ea typeface="Verdana" pitchFamily="34" charset="0"/>
                <a:cs typeface="Verdana" pitchFamily="34" charset="0"/>
              </a:rPr>
              <a:t>Wicked</a:t>
            </a:r>
            <a: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t/>
            </a:r>
            <a:br>
              <a:rPr kumimoji="0" lang="en-US" sz="3600" b="0" i="0" u="none" strike="noStrike" kern="0" cap="none" spc="0" normalizeH="0" baseline="0" noProof="0" dirty="0" smtClean="0">
                <a:ln>
                  <a:noFill/>
                </a:ln>
                <a:solidFill>
                  <a:schemeClr val="tx1"/>
                </a:solidFill>
                <a:effectLst/>
                <a:uLnTx/>
                <a:uFillTx/>
                <a:latin typeface="MetaOT-Medium" pitchFamily="50" charset="0"/>
                <a:ea typeface="+mj-ea"/>
                <a:cs typeface="ＭＳ Ｐゴシック" pitchFamily="16" charset="-128"/>
              </a:rPr>
            </a:br>
            <a:r>
              <a:rPr lang="en-US" sz="3600" dirty="0">
                <a:latin typeface="MetaOT-Medium" pitchFamily="50" charset="0"/>
                <a:ea typeface="Verdana" pitchFamily="34" charset="0"/>
                <a:cs typeface="Verdana" pitchFamily="34" charset="0"/>
              </a:rPr>
              <a:t>Problems</a:t>
            </a:r>
          </a:p>
        </p:txBody>
      </p:sp>
      <p:sp>
        <p:nvSpPr>
          <p:cNvPr id="5" name="Rounded Rectangle 4"/>
          <p:cNvSpPr/>
          <p:nvPr/>
        </p:nvSpPr>
        <p:spPr>
          <a:xfrm>
            <a:off x="3161987" y="304800"/>
            <a:ext cx="2819400" cy="2362200"/>
          </a:xfrm>
          <a:prstGeom prst="roundRect">
            <a:avLst/>
          </a:prstGeom>
          <a:noFill/>
          <a:ln w="3175">
            <a:solidFill>
              <a:srgbClr val="93C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etaOT-Book" pitchFamily="50" charset="0"/>
            </a:endParaRPr>
          </a:p>
        </p:txBody>
      </p:sp>
      <p:sp>
        <p:nvSpPr>
          <p:cNvPr id="7" name="Rectangle 6"/>
          <p:cNvSpPr/>
          <p:nvPr/>
        </p:nvSpPr>
        <p:spPr>
          <a:xfrm>
            <a:off x="228600" y="3048000"/>
            <a:ext cx="6934200" cy="2800767"/>
          </a:xfrm>
          <a:prstGeom prst="rect">
            <a:avLst/>
          </a:prstGeom>
        </p:spPr>
        <p:txBody>
          <a:bodyPr wrap="square">
            <a:spAutoFit/>
          </a:bodyPr>
          <a:lstStyle/>
          <a:p>
            <a:r>
              <a:rPr lang="en-US" sz="1600" dirty="0" smtClean="0">
                <a:latin typeface="MetaOT-Book" pitchFamily="50" charset="0"/>
              </a:rPr>
              <a:t>In an ill-structured problem, </a:t>
            </a:r>
            <a:r>
              <a:rPr lang="en-US" sz="1600" u="sng" dirty="0" smtClean="0">
                <a:latin typeface="MetaOT-Book" pitchFamily="50" charset="0"/>
              </a:rPr>
              <a:t>some of these are true</a:t>
            </a:r>
            <a:r>
              <a:rPr lang="en-US" sz="1600" dirty="0" smtClean="0">
                <a:latin typeface="MetaOT-Book" pitchFamily="50" charset="0"/>
              </a:rPr>
              <a:t>:</a:t>
            </a:r>
          </a:p>
          <a:p>
            <a:endParaRPr lang="en-US" sz="1600" dirty="0" smtClean="0">
              <a:latin typeface="MetaOT-Book" pitchFamily="50" charset="0"/>
            </a:endParaRPr>
          </a:p>
          <a:p>
            <a:r>
              <a:rPr lang="en-US" sz="1600" dirty="0" smtClean="0">
                <a:latin typeface="MetaOT-Book" pitchFamily="50" charset="0"/>
              </a:rPr>
              <a:t>We cannot test our solution, or cannot test it easily.</a:t>
            </a:r>
            <a:br>
              <a:rPr lang="en-US" sz="1600" dirty="0" smtClean="0">
                <a:latin typeface="MetaOT-Book" pitchFamily="50" charset="0"/>
              </a:rPr>
            </a:br>
            <a:r>
              <a:rPr lang="en-US" sz="1600" dirty="0" smtClean="0">
                <a:latin typeface="MetaOT-Book" pitchFamily="50" charset="0"/>
              </a:rPr>
              <a:t>We cannot easily identify problem, goal, or interim states. </a:t>
            </a:r>
            <a:br>
              <a:rPr lang="en-US" sz="1600" dirty="0" smtClean="0">
                <a:latin typeface="MetaOT-Book" pitchFamily="50" charset="0"/>
              </a:rPr>
            </a:br>
            <a:r>
              <a:rPr lang="en-US" sz="1600" dirty="0" smtClean="0">
                <a:latin typeface="MetaOT-Book" pitchFamily="50" charset="0"/>
              </a:rPr>
              <a:t>We cannot identify all of the solution steps.</a:t>
            </a:r>
            <a:br>
              <a:rPr lang="en-US" sz="1600" dirty="0" smtClean="0">
                <a:latin typeface="MetaOT-Book" pitchFamily="50" charset="0"/>
              </a:rPr>
            </a:br>
            <a:r>
              <a:rPr lang="en-US" sz="1600" dirty="0" smtClean="0">
                <a:latin typeface="MetaOT-Book" pitchFamily="50" charset="0"/>
              </a:rPr>
              <a:t>We cannot identify domain knowledge (it may be tacit).</a:t>
            </a:r>
            <a:br>
              <a:rPr lang="en-US" sz="1600" dirty="0" smtClean="0">
                <a:latin typeface="MetaOT-Book" pitchFamily="50" charset="0"/>
              </a:rPr>
            </a:br>
            <a:r>
              <a:rPr lang="en-US" sz="1600" dirty="0" smtClean="0">
                <a:latin typeface="MetaOT-Book" pitchFamily="50" charset="0"/>
              </a:rPr>
              <a:t>We may be constrained by the laws of nature.</a:t>
            </a:r>
            <a:br>
              <a:rPr lang="en-US" sz="1600" dirty="0" smtClean="0">
                <a:latin typeface="MetaOT-Book" pitchFamily="50" charset="0"/>
              </a:rPr>
            </a:br>
            <a:r>
              <a:rPr lang="en-US" sz="1600" dirty="0" err="1" smtClean="0">
                <a:latin typeface="MetaOT-Book" pitchFamily="50" charset="0"/>
              </a:rPr>
              <a:t>Solutioning</a:t>
            </a:r>
            <a:r>
              <a:rPr lang="en-US" sz="1600" dirty="0" smtClean="0">
                <a:latin typeface="MetaOT-Book" pitchFamily="50" charset="0"/>
              </a:rPr>
              <a:t> may outweigh practical efforts. </a:t>
            </a:r>
          </a:p>
          <a:p>
            <a:endParaRPr lang="en-US" sz="1600" dirty="0" smtClean="0">
              <a:latin typeface="MetaOT-Book" pitchFamily="50" charset="0"/>
            </a:endParaRPr>
          </a:p>
          <a:p>
            <a:r>
              <a:rPr lang="en-US" sz="1600" dirty="0" smtClean="0">
                <a:solidFill>
                  <a:schemeClr val="tx2"/>
                </a:solidFill>
                <a:latin typeface="MetaOT-Book" pitchFamily="50" charset="0"/>
              </a:rPr>
              <a:t>Herb Simon, 1973</a:t>
            </a:r>
          </a:p>
          <a:p>
            <a:endParaRPr lang="en-US" sz="1600" dirty="0">
              <a:latin typeface="MetaOT-Book" pitchFamily="50" charset="0"/>
            </a:endParaRPr>
          </a:p>
        </p:txBody>
      </p:sp>
      <p:sp>
        <p:nvSpPr>
          <p:cNvPr id="9"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4</a:t>
            </a:fld>
            <a:endParaRPr lang="en-US" dirty="0"/>
          </a:p>
        </p:txBody>
      </p:sp>
    </p:spTree>
    <p:extLst>
      <p:ext uri="{BB962C8B-B14F-4D97-AF65-F5344CB8AC3E}">
        <p14:creationId xmlns:p14="http://schemas.microsoft.com/office/powerpoint/2010/main" val="148522535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836561" y="2286000"/>
            <a:ext cx="1969514" cy="1323439"/>
          </a:xfrm>
          <a:prstGeom prst="rect">
            <a:avLst/>
          </a:prstGeom>
        </p:spPr>
        <p:txBody>
          <a:bodyPr wrap="none">
            <a:spAutoFit/>
          </a:bodyPr>
          <a:lstStyle/>
          <a:p>
            <a:pPr algn="ctr"/>
            <a:r>
              <a:rPr lang="en-US" sz="1600" dirty="0" smtClean="0">
                <a:solidFill>
                  <a:srgbClr val="5FB5CD"/>
                </a:solidFill>
                <a:latin typeface="MetaOT-Book" pitchFamily="50" charset="0"/>
              </a:rPr>
              <a:t>Methods: </a:t>
            </a:r>
          </a:p>
          <a:p>
            <a:pPr algn="ctr"/>
            <a:endParaRPr lang="en-US" sz="1600" dirty="0">
              <a:solidFill>
                <a:srgbClr val="5FB5CD"/>
              </a:solidFill>
              <a:latin typeface="MetaOT-Book" pitchFamily="50" charset="0"/>
            </a:endParaRPr>
          </a:p>
          <a:p>
            <a:pPr algn="ctr"/>
            <a:r>
              <a:rPr lang="en-US" sz="1600" dirty="0" smtClean="0">
                <a:solidFill>
                  <a:srgbClr val="5FB5CD"/>
                </a:solidFill>
                <a:latin typeface="MetaOT-Book" pitchFamily="50" charset="0"/>
              </a:rPr>
              <a:t>reframing</a:t>
            </a:r>
          </a:p>
          <a:p>
            <a:pPr algn="ctr"/>
            <a:r>
              <a:rPr lang="en-US" sz="1600" dirty="0" smtClean="0">
                <a:solidFill>
                  <a:srgbClr val="5FB5CD"/>
                </a:solidFill>
                <a:latin typeface="MetaOT-Book" pitchFamily="50" charset="0"/>
              </a:rPr>
              <a:t>insight combination</a:t>
            </a:r>
          </a:p>
          <a:p>
            <a:pPr algn="ctr"/>
            <a:r>
              <a:rPr lang="en-US" sz="1600" dirty="0" smtClean="0">
                <a:solidFill>
                  <a:srgbClr val="5FB5CD"/>
                </a:solidFill>
                <a:latin typeface="MetaOT-Book" pitchFamily="50" charset="0"/>
              </a:rPr>
              <a:t>participatory </a:t>
            </a:r>
            <a:r>
              <a:rPr lang="en-US" sz="1600" dirty="0" smtClean="0">
                <a:solidFill>
                  <a:srgbClr val="5FB5CD"/>
                </a:solidFill>
                <a:latin typeface="MetaOT-Book" pitchFamily="50" charset="0"/>
              </a:rPr>
              <a:t>design</a:t>
            </a:r>
          </a:p>
        </p:txBody>
      </p:sp>
      <p:cxnSp>
        <p:nvCxnSpPr>
          <p:cNvPr id="18" name="Straight Arrow Connector 17"/>
          <p:cNvCxnSpPr/>
          <p:nvPr/>
        </p:nvCxnSpPr>
        <p:spPr>
          <a:xfrm>
            <a:off x="350837" y="914400"/>
            <a:ext cx="8488362" cy="0"/>
          </a:xfrm>
          <a:prstGeom prst="straightConnector1">
            <a:avLst/>
          </a:prstGeom>
          <a:ln>
            <a:solidFill>
              <a:srgbClr val="F6BB0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24"/>
          <p:cNvSpPr>
            <a:spLocks noChangeArrowheads="1"/>
          </p:cNvSpPr>
          <p:nvPr/>
        </p:nvSpPr>
        <p:spPr bwMode="auto">
          <a:xfrm>
            <a:off x="350837" y="304800"/>
            <a:ext cx="3687763"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4191000" y="304800"/>
            <a:ext cx="1981200"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6324600" y="304800"/>
            <a:ext cx="1421858"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ounded Rectangle 24"/>
          <p:cNvSpPr>
            <a:spLocks noChangeArrowheads="1"/>
          </p:cNvSpPr>
          <p:nvPr/>
        </p:nvSpPr>
        <p:spPr bwMode="auto">
          <a:xfrm>
            <a:off x="7886701" y="304800"/>
            <a:ext cx="952497" cy="53340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ectangle 22"/>
          <p:cNvSpPr/>
          <p:nvPr/>
        </p:nvSpPr>
        <p:spPr>
          <a:xfrm>
            <a:off x="3239022" y="1385336"/>
            <a:ext cx="1736007" cy="584775"/>
          </a:xfrm>
          <a:prstGeom prst="rect">
            <a:avLst/>
          </a:prstGeom>
        </p:spPr>
        <p:txBody>
          <a:bodyPr wrap="square">
            <a:spAutoFit/>
          </a:bodyPr>
          <a:lstStyle/>
          <a:p>
            <a:pPr algn="ctr"/>
            <a:r>
              <a:rPr lang="en-US" sz="1600" dirty="0" smtClean="0">
                <a:latin typeface="MetaOT-Book" pitchFamily="50" charset="0"/>
              </a:rPr>
              <a:t>Making Meaning out of Data</a:t>
            </a:r>
          </a:p>
        </p:txBody>
      </p:sp>
      <p:sp>
        <p:nvSpPr>
          <p:cNvPr id="24" name="Rectangle 37"/>
          <p:cNvSpPr txBox="1">
            <a:spLocks noChangeArrowheads="1"/>
          </p:cNvSpPr>
          <p:nvPr/>
        </p:nvSpPr>
        <p:spPr bwMode="auto">
          <a:xfrm>
            <a:off x="489198"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Data</a:t>
            </a:r>
            <a:endParaRPr lang="en-US" sz="1600" dirty="0">
              <a:solidFill>
                <a:schemeClr val="bg1"/>
              </a:solidFill>
              <a:latin typeface="MetaOT-Medium" pitchFamily="50" charset="0"/>
              <a:ea typeface="ＭＳ Ｐゴシック" charset="-128"/>
              <a:cs typeface="Arial" pitchFamily="34" charset="0"/>
            </a:endParaRPr>
          </a:p>
        </p:txBody>
      </p:sp>
      <p:sp>
        <p:nvSpPr>
          <p:cNvPr id="25" name="Rectangle 37"/>
          <p:cNvSpPr txBox="1">
            <a:spLocks noChangeArrowheads="1"/>
          </p:cNvSpPr>
          <p:nvPr/>
        </p:nvSpPr>
        <p:spPr bwMode="auto">
          <a:xfrm>
            <a:off x="43132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Information</a:t>
            </a:r>
            <a:endParaRPr lang="en-US" sz="16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6446837" y="432837"/>
            <a:ext cx="2544763"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Knowledge</a:t>
            </a:r>
            <a:endParaRPr lang="en-US" sz="1600" dirty="0">
              <a:solidFill>
                <a:schemeClr val="bg1"/>
              </a:solidFill>
              <a:latin typeface="MetaOT-Medium" pitchFamily="50" charset="0"/>
              <a:ea typeface="ＭＳ Ｐゴシック" charset="-128"/>
              <a:cs typeface="Arial" pitchFamily="34" charset="0"/>
            </a:endParaRPr>
          </a:p>
        </p:txBody>
      </p:sp>
      <p:sp>
        <p:nvSpPr>
          <p:cNvPr id="27" name="Rectangle 37"/>
          <p:cNvSpPr txBox="1">
            <a:spLocks noChangeArrowheads="1"/>
          </p:cNvSpPr>
          <p:nvPr/>
        </p:nvSpPr>
        <p:spPr bwMode="auto">
          <a:xfrm>
            <a:off x="7988998" y="424026"/>
            <a:ext cx="1257298" cy="246221"/>
          </a:xfrm>
          <a:prstGeom prst="rect">
            <a:avLst/>
          </a:prstGeom>
          <a:noFill/>
          <a:ln w="9525">
            <a:noFill/>
            <a:miter lim="800000"/>
            <a:headEnd/>
            <a:tailEnd/>
          </a:ln>
        </p:spPr>
        <p:txBody>
          <a:bodyPr wrap="square" lIns="0" tIns="0" rIns="0" bIns="0" anchor="ctr">
            <a:spAutoFit/>
          </a:bodyPr>
          <a:lstStyle/>
          <a:p>
            <a:pPr defTabSz="457200">
              <a:spcBef>
                <a:spcPts val="188"/>
              </a:spcBef>
              <a:buClr>
                <a:srgbClr val="808080"/>
              </a:buClr>
              <a:buSzPct val="100000"/>
              <a:buFont typeface="Arial" pitchFamily="34" charset="0"/>
              <a:buNone/>
              <a:defRPr/>
            </a:pPr>
            <a:r>
              <a:rPr lang="en-US" sz="1600" dirty="0" smtClean="0">
                <a:solidFill>
                  <a:schemeClr val="bg1"/>
                </a:solidFill>
                <a:latin typeface="MetaOT-Medium" pitchFamily="50" charset="0"/>
                <a:ea typeface="ＭＳ Ｐゴシック" charset="-128"/>
                <a:cs typeface="Arial" pitchFamily="34" charset="0"/>
              </a:rPr>
              <a:t>Wisdom</a:t>
            </a:r>
            <a:endParaRPr lang="en-US" sz="1600" dirty="0">
              <a:solidFill>
                <a:schemeClr val="bg1"/>
              </a:solidFill>
              <a:latin typeface="MetaOT-Medium" pitchFamily="50" charset="0"/>
              <a:ea typeface="ＭＳ Ｐゴシック" charset="-128"/>
              <a:cs typeface="Arial" pitchFamily="34" charset="0"/>
            </a:endParaRPr>
          </a:p>
        </p:txBody>
      </p:sp>
      <p:sp>
        <p:nvSpPr>
          <p:cNvPr id="29" name="Rectangle 28"/>
          <p:cNvSpPr/>
          <p:nvPr/>
        </p:nvSpPr>
        <p:spPr>
          <a:xfrm>
            <a:off x="5380396" y="1385336"/>
            <a:ext cx="1736007" cy="584775"/>
          </a:xfrm>
          <a:prstGeom prst="rect">
            <a:avLst/>
          </a:prstGeom>
        </p:spPr>
        <p:txBody>
          <a:bodyPr wrap="square">
            <a:spAutoFit/>
          </a:bodyPr>
          <a:lstStyle/>
          <a:p>
            <a:pPr algn="ctr"/>
            <a:r>
              <a:rPr lang="en-US" sz="1600" dirty="0" smtClean="0">
                <a:latin typeface="MetaOT-Book" pitchFamily="50" charset="0"/>
              </a:rPr>
              <a:t>Experience </a:t>
            </a:r>
            <a:r>
              <a:rPr lang="en-US" sz="1600" dirty="0" err="1" smtClean="0">
                <a:latin typeface="MetaOT-Book" pitchFamily="50" charset="0"/>
              </a:rPr>
              <a:t>Frameworking</a:t>
            </a:r>
            <a:endParaRPr lang="en-US" sz="1600" dirty="0">
              <a:latin typeface="MetaOT-Book" pitchFamily="50" charset="0"/>
            </a:endParaRPr>
          </a:p>
        </p:txBody>
      </p:sp>
      <p:sp>
        <p:nvSpPr>
          <p:cNvPr id="30" name="Rectangle 29"/>
          <p:cNvSpPr/>
          <p:nvPr/>
        </p:nvSpPr>
        <p:spPr>
          <a:xfrm>
            <a:off x="6950793" y="1385336"/>
            <a:ext cx="1736007" cy="584775"/>
          </a:xfrm>
          <a:prstGeom prst="rect">
            <a:avLst/>
          </a:prstGeom>
        </p:spPr>
        <p:txBody>
          <a:bodyPr wrap="square">
            <a:spAutoFit/>
          </a:bodyPr>
          <a:lstStyle/>
          <a:p>
            <a:pPr algn="ctr"/>
            <a:r>
              <a:rPr lang="en-US" sz="1600" dirty="0" smtClean="0">
                <a:solidFill>
                  <a:srgbClr val="5FB5CD"/>
                </a:solidFill>
                <a:latin typeface="MetaOT-Book" pitchFamily="50" charset="0"/>
              </a:rPr>
              <a:t>Gaining </a:t>
            </a:r>
          </a:p>
          <a:p>
            <a:pPr algn="ctr"/>
            <a:r>
              <a:rPr lang="en-US" sz="1600" dirty="0" smtClean="0">
                <a:solidFill>
                  <a:srgbClr val="5FB5CD"/>
                </a:solidFill>
                <a:latin typeface="MetaOT-Book" pitchFamily="50" charset="0"/>
              </a:rPr>
              <a:t>Empathy</a:t>
            </a:r>
            <a:endParaRPr lang="en-US" sz="1600" dirty="0">
              <a:solidFill>
                <a:srgbClr val="5FB5CD"/>
              </a:solidFill>
              <a:latin typeface="MetaOT-Book" pitchFamily="50" charset="0"/>
            </a:endParaRPr>
          </a:p>
        </p:txBody>
      </p:sp>
      <p:sp>
        <p:nvSpPr>
          <p:cNvPr id="31" name="Oval 30"/>
          <p:cNvSpPr/>
          <p:nvPr/>
        </p:nvSpPr>
        <p:spPr>
          <a:xfrm>
            <a:off x="38100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2" name="Oval 31"/>
          <p:cNvSpPr/>
          <p:nvPr/>
        </p:nvSpPr>
        <p:spPr>
          <a:xfrm>
            <a:off x="5943600" y="547136"/>
            <a:ext cx="609600" cy="609600"/>
          </a:xfrm>
          <a:prstGeom prst="ellipse">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3" name="Oval 32"/>
          <p:cNvSpPr/>
          <p:nvPr/>
        </p:nvSpPr>
        <p:spPr>
          <a:xfrm>
            <a:off x="7506222" y="547136"/>
            <a:ext cx="609600" cy="609600"/>
          </a:xfrm>
          <a:prstGeom prst="ellipse">
            <a:avLst/>
          </a:prstGeom>
          <a:solidFill>
            <a:srgbClr val="5FB5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etaOT-Medium" pitchFamily="50" charset="0"/>
            </a:endParaRPr>
          </a:p>
        </p:txBody>
      </p:sp>
      <p:sp>
        <p:nvSpPr>
          <p:cNvPr id="34"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40</a:t>
            </a:fld>
            <a:endParaRPr lang="en-US" dirty="0"/>
          </a:p>
        </p:txBody>
      </p:sp>
    </p:spTree>
    <p:extLst>
      <p:ext uri="{BB962C8B-B14F-4D97-AF65-F5344CB8AC3E}">
        <p14:creationId xmlns:p14="http://schemas.microsoft.com/office/powerpoint/2010/main" val="116913087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18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525" y="641865"/>
            <a:ext cx="2926080" cy="5130285"/>
          </a:xfrm>
          <a:prstGeom prst="rect">
            <a:avLst/>
          </a:prstGeom>
        </p:spPr>
        <p:txBody>
          <a:bodyPr anchor="t">
            <a:normAutofit/>
          </a:bodyPr>
          <a:lstStyle/>
          <a:p>
            <a:pPr algn="ctr">
              <a:defRPr/>
            </a:pPr>
            <a:r>
              <a:rPr lang="en-US" sz="3600" b="0" dirty="0" smtClean="0">
                <a:latin typeface="MetaOT-Medium" pitchFamily="50" charset="0"/>
              </a:rPr>
              <a:t>Well-Structured Problems</a:t>
            </a:r>
            <a:endParaRPr lang="en-US" sz="3600" dirty="0" smtClean="0">
              <a:latin typeface="MetaOT-Medium" pitchFamily="50" charset="0"/>
            </a:endParaRPr>
          </a:p>
        </p:txBody>
      </p:sp>
      <p:sp>
        <p:nvSpPr>
          <p:cNvPr id="4" name="Title 1"/>
          <p:cNvSpPr txBox="1">
            <a:spLocks/>
          </p:cNvSpPr>
          <p:nvPr/>
        </p:nvSpPr>
        <p:spPr bwMode="auto">
          <a:xfrm>
            <a:off x="3048000" y="660915"/>
            <a:ext cx="2926080" cy="5130285"/>
          </a:xfrm>
          <a:prstGeom prst="rect">
            <a:avLst/>
          </a:prstGeom>
        </p:spPr>
        <p:txBody>
          <a:bodyPr vert="horz" lIns="91440" tIns="45720" rIns="91440" bIns="45720" rtlCol="0" anchor="t">
            <a:normAutofit/>
          </a:bodyPr>
          <a:lstStyle>
            <a:lvl1pPr>
              <a:spcBef>
                <a:spcPct val="0"/>
              </a:spcBef>
              <a:buNone/>
              <a:defRPr b="0">
                <a:latin typeface="MetaOT-Medium" pitchFamily="50" charset="0"/>
                <a:ea typeface="Verdana" pitchFamily="34" charset="0"/>
                <a:cs typeface="Verdana" pitchFamily="34" charset="0"/>
              </a:defRPr>
            </a:lvl1pPr>
          </a:lstStyle>
          <a:p>
            <a:pPr algn="ctr"/>
            <a:r>
              <a:rPr lang="en-US" sz="3600" dirty="0" smtClean="0"/>
              <a:t>Ill-</a:t>
            </a:r>
            <a:r>
              <a:rPr lang="en-US" sz="3600" dirty="0"/>
              <a:t/>
            </a:r>
            <a:br>
              <a:rPr lang="en-US" sz="3600" dirty="0"/>
            </a:br>
            <a:r>
              <a:rPr lang="en-US" sz="3600" dirty="0"/>
              <a:t>Structured Problems</a:t>
            </a:r>
          </a:p>
        </p:txBody>
      </p:sp>
      <p:sp>
        <p:nvSpPr>
          <p:cNvPr id="6" name="Title 1"/>
          <p:cNvSpPr txBox="1">
            <a:spLocks/>
          </p:cNvSpPr>
          <p:nvPr/>
        </p:nvSpPr>
        <p:spPr bwMode="auto">
          <a:xfrm>
            <a:off x="5974080" y="1257822"/>
            <a:ext cx="2926080" cy="449580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scene3d>
              <a:camera prst="orthographicFront"/>
              <a:lightRig rig="threePt" dir="t">
                <a:rot lat="0" lon="0" rev="4800000"/>
              </a:lightRig>
            </a:scene3d>
            <a:sp3d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smtClean="0">
                <a:solidFill>
                  <a:srgbClr val="93CDDD"/>
                </a:solidFill>
                <a:latin typeface="MetaOT-Medium" pitchFamily="50" charset="0"/>
                <a:ea typeface="Verdana" pitchFamily="34" charset="0"/>
                <a:cs typeface="Verdana" pitchFamily="34" charset="0"/>
              </a:rPr>
              <a:t>Wicked</a:t>
            </a:r>
            <a:r>
              <a:rPr kumimoji="0" lang="en-US" sz="3600" b="0" i="0" u="none" strike="noStrike" kern="0" cap="none" spc="0" normalizeH="0" baseline="0" noProof="0" dirty="0" smtClean="0">
                <a:ln>
                  <a:noFill/>
                </a:ln>
                <a:solidFill>
                  <a:srgbClr val="93CDDD"/>
                </a:solidFill>
                <a:effectLst/>
                <a:uLnTx/>
                <a:uFillTx/>
                <a:latin typeface="MetaOT-Medium" pitchFamily="50" charset="0"/>
                <a:ea typeface="+mj-ea"/>
                <a:cs typeface="ＭＳ Ｐゴシック" pitchFamily="16" charset="-128"/>
              </a:rPr>
              <a:t/>
            </a:r>
            <a:br>
              <a:rPr kumimoji="0" lang="en-US" sz="3600" b="0" i="0" u="none" strike="noStrike" kern="0" cap="none" spc="0" normalizeH="0" baseline="0" noProof="0" dirty="0" smtClean="0">
                <a:ln>
                  <a:noFill/>
                </a:ln>
                <a:solidFill>
                  <a:srgbClr val="93CDDD"/>
                </a:solidFill>
                <a:effectLst/>
                <a:uLnTx/>
                <a:uFillTx/>
                <a:latin typeface="MetaOT-Medium" pitchFamily="50" charset="0"/>
                <a:ea typeface="+mj-ea"/>
                <a:cs typeface="ＭＳ Ｐゴシック" pitchFamily="16" charset="-128"/>
              </a:rPr>
            </a:br>
            <a:r>
              <a:rPr lang="en-US" sz="3600" dirty="0">
                <a:solidFill>
                  <a:srgbClr val="93CDDD"/>
                </a:solidFill>
                <a:latin typeface="MetaOT-Medium" pitchFamily="50" charset="0"/>
                <a:ea typeface="Verdana" pitchFamily="34" charset="0"/>
                <a:cs typeface="Verdana" pitchFamily="34" charset="0"/>
              </a:rPr>
              <a:t>Problems</a:t>
            </a:r>
          </a:p>
        </p:txBody>
      </p:sp>
      <p:sp>
        <p:nvSpPr>
          <p:cNvPr id="5" name="Rounded Rectangle 4"/>
          <p:cNvSpPr/>
          <p:nvPr/>
        </p:nvSpPr>
        <p:spPr>
          <a:xfrm>
            <a:off x="6027420" y="304800"/>
            <a:ext cx="2819400" cy="2362200"/>
          </a:xfrm>
          <a:prstGeom prst="roundRect">
            <a:avLst/>
          </a:prstGeom>
          <a:noFill/>
          <a:ln w="3175">
            <a:solidFill>
              <a:srgbClr val="93C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3CDDD"/>
              </a:solidFill>
              <a:latin typeface="MetaOT-Book" pitchFamily="50" charset="0"/>
            </a:endParaRPr>
          </a:p>
        </p:txBody>
      </p:sp>
      <p:sp>
        <p:nvSpPr>
          <p:cNvPr id="7" name="Rectangle 6"/>
          <p:cNvSpPr/>
          <p:nvPr/>
        </p:nvSpPr>
        <p:spPr>
          <a:xfrm>
            <a:off x="228600" y="3048000"/>
            <a:ext cx="7772400" cy="3293209"/>
          </a:xfrm>
          <a:prstGeom prst="rect">
            <a:avLst/>
          </a:prstGeom>
        </p:spPr>
        <p:txBody>
          <a:bodyPr wrap="square">
            <a:spAutoFit/>
          </a:bodyPr>
          <a:lstStyle/>
          <a:p>
            <a:r>
              <a:rPr lang="en-US" sz="1600" dirty="0" smtClean="0">
                <a:latin typeface="MetaOT-Book" pitchFamily="50" charset="0"/>
              </a:rPr>
              <a:t>In a wicked problem, </a:t>
            </a:r>
            <a:r>
              <a:rPr lang="en-US" sz="1600" u="sng" dirty="0" smtClean="0">
                <a:latin typeface="MetaOT-Book" pitchFamily="50" charset="0"/>
              </a:rPr>
              <a:t>the following are true</a:t>
            </a:r>
            <a:r>
              <a:rPr lang="en-US" sz="1600" dirty="0" smtClean="0">
                <a:latin typeface="MetaOT-Book" pitchFamily="50" charset="0"/>
              </a:rPr>
              <a:t>:</a:t>
            </a:r>
          </a:p>
          <a:p>
            <a:endParaRPr lang="en-US" sz="1600" dirty="0" smtClean="0">
              <a:latin typeface="MetaOT-Book" pitchFamily="50" charset="0"/>
            </a:endParaRPr>
          </a:p>
          <a:p>
            <a:r>
              <a:rPr lang="en-US" sz="1600" dirty="0" smtClean="0">
                <a:latin typeface="MetaOT-Book" pitchFamily="50" charset="0"/>
              </a:rPr>
              <a:t>Wicked problems have no definitive formulation.</a:t>
            </a:r>
          </a:p>
          <a:p>
            <a:r>
              <a:rPr lang="en-US" sz="1600" dirty="0" smtClean="0">
                <a:latin typeface="MetaOT-Book" pitchFamily="50" charset="0"/>
              </a:rPr>
              <a:t>Wicked problems have no criteria upon which to determine “solving”.</a:t>
            </a:r>
          </a:p>
          <a:p>
            <a:r>
              <a:rPr lang="en-US" sz="1600" dirty="0" smtClean="0">
                <a:latin typeface="MetaOT-Book" pitchFamily="50" charset="0"/>
              </a:rPr>
              <a:t>Solutions to wicked problems can only be good or bad.</a:t>
            </a:r>
          </a:p>
          <a:p>
            <a:r>
              <a:rPr lang="en-US" sz="1600" dirty="0" smtClean="0">
                <a:latin typeface="MetaOT-Book" pitchFamily="50" charset="0"/>
              </a:rPr>
              <a:t>There are no complete list of applicable "moves" for a solution.</a:t>
            </a:r>
          </a:p>
          <a:p>
            <a:r>
              <a:rPr lang="en-US" sz="1600" dirty="0" smtClean="0">
                <a:latin typeface="MetaOT-Book" pitchFamily="50" charset="0"/>
              </a:rPr>
              <a:t>There are always more than one explanation for a wicked problem.</a:t>
            </a:r>
          </a:p>
          <a:p>
            <a:r>
              <a:rPr lang="en-US" sz="1600" dirty="0" smtClean="0">
                <a:latin typeface="MetaOT-Book" pitchFamily="50" charset="0"/>
              </a:rPr>
              <a:t>Every wicked problem is a symptom of another problem.</a:t>
            </a:r>
          </a:p>
          <a:p>
            <a:r>
              <a:rPr lang="en-US" sz="1600" dirty="0" smtClean="0">
                <a:latin typeface="MetaOT-Book" pitchFamily="50" charset="0"/>
              </a:rPr>
              <a:t>No solution of a wicked problem has a definitive, scientific test.</a:t>
            </a:r>
          </a:p>
          <a:p>
            <a:r>
              <a:rPr lang="en-US" sz="1600" dirty="0" smtClean="0">
                <a:latin typeface="MetaOT-Book" pitchFamily="50" charset="0"/>
              </a:rPr>
              <a:t>Every wicked problem is unique.</a:t>
            </a:r>
          </a:p>
          <a:p>
            <a:endParaRPr lang="en-US" sz="1600" dirty="0" smtClean="0">
              <a:latin typeface="MetaOT-Book" pitchFamily="50" charset="0"/>
            </a:endParaRPr>
          </a:p>
          <a:p>
            <a:r>
              <a:rPr lang="en-US" sz="1600" dirty="0" smtClean="0">
                <a:solidFill>
                  <a:schemeClr val="tx2"/>
                </a:solidFill>
                <a:latin typeface="MetaOT-Book" pitchFamily="50" charset="0"/>
              </a:rPr>
              <a:t>Horst </a:t>
            </a:r>
            <a:r>
              <a:rPr lang="en-US" sz="1600" dirty="0" err="1" smtClean="0">
                <a:solidFill>
                  <a:schemeClr val="tx2"/>
                </a:solidFill>
                <a:latin typeface="MetaOT-Book" pitchFamily="50" charset="0"/>
              </a:rPr>
              <a:t>Rittel</a:t>
            </a:r>
            <a:r>
              <a:rPr lang="en-US" sz="1600" dirty="0" smtClean="0">
                <a:solidFill>
                  <a:schemeClr val="tx2"/>
                </a:solidFill>
                <a:latin typeface="MetaOT-Book" pitchFamily="50" charset="0"/>
              </a:rPr>
              <a:t>, 1973</a:t>
            </a:r>
          </a:p>
          <a:p>
            <a:endParaRPr lang="en-US" sz="1600" dirty="0">
              <a:latin typeface="MetaOT-Book" pitchFamily="50" charset="0"/>
            </a:endParaRPr>
          </a:p>
        </p:txBody>
      </p:sp>
      <p:sp>
        <p:nvSpPr>
          <p:cNvPr id="9"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5</a:t>
            </a:fld>
            <a:endParaRPr lang="en-US" dirty="0"/>
          </a:p>
        </p:txBody>
      </p:sp>
    </p:spTree>
    <p:extLst>
      <p:ext uri="{BB962C8B-B14F-4D97-AF65-F5344CB8AC3E}">
        <p14:creationId xmlns:p14="http://schemas.microsoft.com/office/powerpoint/2010/main" val="202389072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525" y="641865"/>
            <a:ext cx="2926080" cy="5130285"/>
          </a:xfrm>
          <a:prstGeom prst="rect">
            <a:avLst/>
          </a:prstGeom>
        </p:spPr>
        <p:txBody>
          <a:bodyPr anchor="t">
            <a:normAutofit/>
          </a:bodyPr>
          <a:lstStyle/>
          <a:p>
            <a:pPr algn="ctr">
              <a:defRPr/>
            </a:pPr>
            <a:r>
              <a:rPr lang="en-US" sz="3600" b="0" dirty="0" smtClean="0">
                <a:solidFill>
                  <a:srgbClr val="93CDDD"/>
                </a:solidFill>
                <a:latin typeface="MetaOT-Medium" pitchFamily="50" charset="0"/>
              </a:rPr>
              <a:t>Well-Structured Problems</a:t>
            </a:r>
            <a:endParaRPr lang="en-US" sz="3600" dirty="0" smtClean="0">
              <a:solidFill>
                <a:srgbClr val="93CDDD"/>
              </a:solidFill>
              <a:latin typeface="MetaOT-Medium" pitchFamily="50" charset="0"/>
            </a:endParaRPr>
          </a:p>
        </p:txBody>
      </p:sp>
      <p:sp>
        <p:nvSpPr>
          <p:cNvPr id="4" name="Title 1"/>
          <p:cNvSpPr txBox="1">
            <a:spLocks/>
          </p:cNvSpPr>
          <p:nvPr/>
        </p:nvSpPr>
        <p:spPr bwMode="auto">
          <a:xfrm>
            <a:off x="3048000" y="660915"/>
            <a:ext cx="2926080" cy="5130285"/>
          </a:xfrm>
          <a:prstGeom prst="rect">
            <a:avLst/>
          </a:prstGeom>
        </p:spPr>
        <p:txBody>
          <a:bodyPr vert="horz" lIns="91440" tIns="45720" rIns="91440" bIns="45720" rtlCol="0" anchor="t">
            <a:normAutofit/>
          </a:bodyPr>
          <a:lstStyle>
            <a:lvl1pPr>
              <a:spcBef>
                <a:spcPct val="0"/>
              </a:spcBef>
              <a:buNone/>
              <a:defRPr b="0">
                <a:latin typeface="MetaOT-Medium" pitchFamily="50" charset="0"/>
                <a:ea typeface="Verdana" pitchFamily="34" charset="0"/>
                <a:cs typeface="Verdana" pitchFamily="34" charset="0"/>
              </a:defRPr>
            </a:lvl1pPr>
          </a:lstStyle>
          <a:p>
            <a:pPr algn="ctr"/>
            <a:r>
              <a:rPr lang="en-US" sz="3600" dirty="0" smtClean="0">
                <a:solidFill>
                  <a:srgbClr val="93CDDD"/>
                </a:solidFill>
              </a:rPr>
              <a:t>Ill-</a:t>
            </a:r>
            <a:r>
              <a:rPr lang="en-US" sz="3600" dirty="0">
                <a:solidFill>
                  <a:srgbClr val="93CDDD"/>
                </a:solidFill>
              </a:rPr>
              <a:t/>
            </a:r>
            <a:br>
              <a:rPr lang="en-US" sz="3600" dirty="0">
                <a:solidFill>
                  <a:srgbClr val="93CDDD"/>
                </a:solidFill>
              </a:rPr>
            </a:br>
            <a:r>
              <a:rPr lang="en-US" sz="3600" dirty="0">
                <a:solidFill>
                  <a:srgbClr val="93CDDD"/>
                </a:solidFill>
              </a:rPr>
              <a:t>Structured Problems</a:t>
            </a:r>
          </a:p>
        </p:txBody>
      </p:sp>
      <p:sp>
        <p:nvSpPr>
          <p:cNvPr id="6" name="Title 1"/>
          <p:cNvSpPr txBox="1">
            <a:spLocks/>
          </p:cNvSpPr>
          <p:nvPr/>
        </p:nvSpPr>
        <p:spPr bwMode="auto">
          <a:xfrm>
            <a:off x="5974080" y="1257822"/>
            <a:ext cx="2926080" cy="449580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scene3d>
              <a:camera prst="orthographicFront"/>
              <a:lightRig rig="threePt" dir="t">
                <a:rot lat="0" lon="0" rev="4800000"/>
              </a:lightRig>
            </a:scene3d>
            <a:sp3d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smtClean="0">
                <a:solidFill>
                  <a:srgbClr val="93CDDD"/>
                </a:solidFill>
                <a:latin typeface="MetaOT-Medium" pitchFamily="50" charset="0"/>
                <a:ea typeface="Verdana" pitchFamily="34" charset="0"/>
                <a:cs typeface="Verdana" pitchFamily="34" charset="0"/>
              </a:rPr>
              <a:t>Wicked</a:t>
            </a:r>
            <a:r>
              <a:rPr kumimoji="0" lang="en-US" sz="3600" b="0" i="0" u="none" strike="noStrike" kern="0" cap="none" spc="0" normalizeH="0" baseline="0" noProof="0" dirty="0" smtClean="0">
                <a:ln>
                  <a:noFill/>
                </a:ln>
                <a:solidFill>
                  <a:srgbClr val="93CDDD"/>
                </a:solidFill>
                <a:effectLst/>
                <a:uLnTx/>
                <a:uFillTx/>
                <a:latin typeface="MetaOT-Medium" pitchFamily="50" charset="0"/>
                <a:ea typeface="+mj-ea"/>
                <a:cs typeface="ＭＳ Ｐゴシック" pitchFamily="16" charset="-128"/>
              </a:rPr>
              <a:t/>
            </a:r>
            <a:br>
              <a:rPr kumimoji="0" lang="en-US" sz="3600" b="0" i="0" u="none" strike="noStrike" kern="0" cap="none" spc="0" normalizeH="0" baseline="0" noProof="0" dirty="0" smtClean="0">
                <a:ln>
                  <a:noFill/>
                </a:ln>
                <a:solidFill>
                  <a:srgbClr val="93CDDD"/>
                </a:solidFill>
                <a:effectLst/>
                <a:uLnTx/>
                <a:uFillTx/>
                <a:latin typeface="MetaOT-Medium" pitchFamily="50" charset="0"/>
                <a:ea typeface="+mj-ea"/>
                <a:cs typeface="ＭＳ Ｐゴシック" pitchFamily="16" charset="-128"/>
              </a:rPr>
            </a:br>
            <a:r>
              <a:rPr lang="en-US" sz="3600" dirty="0">
                <a:solidFill>
                  <a:srgbClr val="93CDDD"/>
                </a:solidFill>
                <a:latin typeface="MetaOT-Medium" pitchFamily="50" charset="0"/>
                <a:ea typeface="Verdana" pitchFamily="34" charset="0"/>
                <a:cs typeface="Verdana" pitchFamily="34" charset="0"/>
              </a:rPr>
              <a:t>Problems</a:t>
            </a:r>
          </a:p>
        </p:txBody>
      </p:sp>
      <p:sp>
        <p:nvSpPr>
          <p:cNvPr id="5" name="Rounded Rectangle 4"/>
          <p:cNvSpPr/>
          <p:nvPr/>
        </p:nvSpPr>
        <p:spPr>
          <a:xfrm>
            <a:off x="228600" y="304800"/>
            <a:ext cx="8618220" cy="2362200"/>
          </a:xfrm>
          <a:prstGeom prst="roundRect">
            <a:avLst/>
          </a:prstGeom>
          <a:noFill/>
          <a:ln w="3175">
            <a:solidFill>
              <a:srgbClr val="93C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3CDDD"/>
              </a:solidFill>
              <a:latin typeface="MetaOT-Book" pitchFamily="50" charset="0"/>
            </a:endParaRPr>
          </a:p>
        </p:txBody>
      </p:sp>
      <p:sp>
        <p:nvSpPr>
          <p:cNvPr id="7" name="Rectangle 6"/>
          <p:cNvSpPr/>
          <p:nvPr/>
        </p:nvSpPr>
        <p:spPr>
          <a:xfrm>
            <a:off x="228600" y="3048000"/>
            <a:ext cx="8618220" cy="954107"/>
          </a:xfrm>
          <a:prstGeom prst="rect">
            <a:avLst/>
          </a:prstGeom>
        </p:spPr>
        <p:txBody>
          <a:bodyPr wrap="square">
            <a:spAutoFit/>
          </a:bodyPr>
          <a:lstStyle/>
          <a:p>
            <a:pPr algn="ctr"/>
            <a:r>
              <a:rPr lang="en-US" sz="2800" dirty="0" smtClean="0">
                <a:latin typeface="MetaOT-Book" pitchFamily="50" charset="0"/>
              </a:rPr>
              <a:t>Designers solve problems using a process.  </a:t>
            </a:r>
          </a:p>
          <a:p>
            <a:pPr algn="ctr"/>
            <a:r>
              <a:rPr lang="en-US" sz="2800" dirty="0" smtClean="0">
                <a:latin typeface="MetaOT-Book" pitchFamily="50" charset="0"/>
              </a:rPr>
              <a:t>Design Synthesis is the </a:t>
            </a:r>
            <a:r>
              <a:rPr lang="en-US" sz="2800" u="sng" dirty="0" smtClean="0">
                <a:latin typeface="MetaOT-Book" pitchFamily="50" charset="0"/>
              </a:rPr>
              <a:t>magical</a:t>
            </a:r>
            <a:r>
              <a:rPr lang="en-US" sz="2800" dirty="0" smtClean="0">
                <a:latin typeface="MetaOT-Book" pitchFamily="50" charset="0"/>
              </a:rPr>
              <a:t> part of the process.</a:t>
            </a:r>
          </a:p>
        </p:txBody>
      </p:sp>
      <p:sp>
        <p:nvSpPr>
          <p:cNvPr id="3" name="Rectangle 2"/>
          <p:cNvSpPr/>
          <p:nvPr/>
        </p:nvSpPr>
        <p:spPr>
          <a:xfrm>
            <a:off x="4114800" y="3817441"/>
            <a:ext cx="290464" cy="369332"/>
          </a:xfrm>
          <a:prstGeom prst="rect">
            <a:avLst/>
          </a:prstGeom>
        </p:spPr>
        <p:txBody>
          <a:bodyPr wrap="none">
            <a:spAutoFit/>
          </a:bodyPr>
          <a:lstStyle/>
          <a:p>
            <a:r>
              <a:rPr lang="en-US" dirty="0" smtClean="0">
                <a:solidFill>
                  <a:srgbClr val="FF0000"/>
                </a:solidFill>
                <a:latin typeface="MetaOT-Book" pitchFamily="50" charset="0"/>
              </a:rPr>
              <a:t>*</a:t>
            </a:r>
            <a:endParaRPr lang="en-US" dirty="0">
              <a:solidFill>
                <a:srgbClr val="FF0000"/>
              </a:solidFill>
            </a:endParaRPr>
          </a:p>
        </p:txBody>
      </p:sp>
      <p:sp>
        <p:nvSpPr>
          <p:cNvPr id="8" name="Rectangle 7"/>
          <p:cNvSpPr/>
          <p:nvPr/>
        </p:nvSpPr>
        <p:spPr>
          <a:xfrm>
            <a:off x="4252722" y="3429000"/>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9" name="Rectangle 8"/>
          <p:cNvSpPr/>
          <p:nvPr/>
        </p:nvSpPr>
        <p:spPr>
          <a:xfrm>
            <a:off x="4608322" y="3362275"/>
            <a:ext cx="290464" cy="369332"/>
          </a:xfrm>
          <a:prstGeom prst="rect">
            <a:avLst/>
          </a:prstGeom>
        </p:spPr>
        <p:txBody>
          <a:bodyPr wrap="none">
            <a:spAutoFit/>
          </a:bodyPr>
          <a:lstStyle/>
          <a:p>
            <a:r>
              <a:rPr lang="en-US" dirty="0" smtClean="0">
                <a:solidFill>
                  <a:srgbClr val="92D050"/>
                </a:solidFill>
                <a:latin typeface="MetaOT-Book" pitchFamily="50" charset="0"/>
              </a:rPr>
              <a:t>*</a:t>
            </a:r>
            <a:endParaRPr lang="en-US" dirty="0">
              <a:solidFill>
                <a:srgbClr val="92D050"/>
              </a:solidFill>
            </a:endParaRPr>
          </a:p>
        </p:txBody>
      </p:sp>
      <p:sp>
        <p:nvSpPr>
          <p:cNvPr id="10" name="Rectangle 9"/>
          <p:cNvSpPr/>
          <p:nvPr/>
        </p:nvSpPr>
        <p:spPr>
          <a:xfrm>
            <a:off x="4442501" y="3362717"/>
            <a:ext cx="290464" cy="369332"/>
          </a:xfrm>
          <a:prstGeom prst="rect">
            <a:avLst/>
          </a:prstGeom>
        </p:spPr>
        <p:txBody>
          <a:bodyPr wrap="none">
            <a:spAutoFit/>
          </a:bodyPr>
          <a:lstStyle/>
          <a:p>
            <a:r>
              <a:rPr lang="en-US" dirty="0" smtClean="0">
                <a:solidFill>
                  <a:srgbClr val="D3EBF1"/>
                </a:solidFill>
                <a:latin typeface="MetaOT-Book" pitchFamily="50" charset="0"/>
              </a:rPr>
              <a:t>*</a:t>
            </a:r>
            <a:endParaRPr lang="en-US" dirty="0">
              <a:solidFill>
                <a:srgbClr val="D3EBF1"/>
              </a:solidFill>
            </a:endParaRPr>
          </a:p>
        </p:txBody>
      </p:sp>
      <p:sp>
        <p:nvSpPr>
          <p:cNvPr id="13" name="Rectangle 12"/>
          <p:cNvSpPr/>
          <p:nvPr/>
        </p:nvSpPr>
        <p:spPr>
          <a:xfrm>
            <a:off x="4854123" y="3362275"/>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14" name="Rectangle 13"/>
          <p:cNvSpPr/>
          <p:nvPr/>
        </p:nvSpPr>
        <p:spPr>
          <a:xfrm>
            <a:off x="4592447" y="3917310"/>
            <a:ext cx="290464" cy="369332"/>
          </a:xfrm>
          <a:prstGeom prst="rect">
            <a:avLst/>
          </a:prstGeom>
        </p:spPr>
        <p:txBody>
          <a:bodyPr wrap="none">
            <a:spAutoFit/>
          </a:bodyPr>
          <a:lstStyle/>
          <a:p>
            <a:r>
              <a:rPr lang="en-US" dirty="0" smtClean="0">
                <a:solidFill>
                  <a:srgbClr val="92D050"/>
                </a:solidFill>
                <a:latin typeface="MetaOT-Book" pitchFamily="50" charset="0"/>
              </a:rPr>
              <a:t>*</a:t>
            </a:r>
            <a:endParaRPr lang="en-US" dirty="0">
              <a:solidFill>
                <a:srgbClr val="92D050"/>
              </a:solidFill>
            </a:endParaRPr>
          </a:p>
        </p:txBody>
      </p:sp>
      <p:sp>
        <p:nvSpPr>
          <p:cNvPr id="15" name="Rectangle 14"/>
          <p:cNvSpPr/>
          <p:nvPr/>
        </p:nvSpPr>
        <p:spPr>
          <a:xfrm>
            <a:off x="4875627" y="3920535"/>
            <a:ext cx="290464" cy="369332"/>
          </a:xfrm>
          <a:prstGeom prst="rect">
            <a:avLst/>
          </a:prstGeom>
        </p:spPr>
        <p:txBody>
          <a:bodyPr wrap="none">
            <a:spAutoFit/>
          </a:bodyPr>
          <a:lstStyle/>
          <a:p>
            <a:r>
              <a:rPr lang="en-US" dirty="0" smtClean="0">
                <a:solidFill>
                  <a:srgbClr val="D3EBF1"/>
                </a:solidFill>
                <a:latin typeface="MetaOT-Book" pitchFamily="50" charset="0"/>
              </a:rPr>
              <a:t>*</a:t>
            </a:r>
            <a:endParaRPr lang="en-US" dirty="0">
              <a:solidFill>
                <a:srgbClr val="D3EBF1"/>
              </a:solidFill>
            </a:endParaRPr>
          </a:p>
        </p:txBody>
      </p:sp>
      <p:sp>
        <p:nvSpPr>
          <p:cNvPr id="16" name="Rectangle 15"/>
          <p:cNvSpPr/>
          <p:nvPr/>
        </p:nvSpPr>
        <p:spPr>
          <a:xfrm>
            <a:off x="5311323" y="3819475"/>
            <a:ext cx="290464" cy="369332"/>
          </a:xfrm>
          <a:prstGeom prst="rect">
            <a:avLst/>
          </a:prstGeom>
        </p:spPr>
        <p:txBody>
          <a:bodyPr wrap="none">
            <a:spAutoFit/>
          </a:bodyPr>
          <a:lstStyle/>
          <a:p>
            <a:r>
              <a:rPr lang="en-US" dirty="0" smtClean="0">
                <a:solidFill>
                  <a:srgbClr val="B0DAE6"/>
                </a:solidFill>
                <a:latin typeface="MetaOT-Book" pitchFamily="50" charset="0"/>
              </a:rPr>
              <a:t>*</a:t>
            </a:r>
            <a:endParaRPr lang="en-US" dirty="0">
              <a:solidFill>
                <a:srgbClr val="B0DAE6"/>
              </a:solidFill>
            </a:endParaRPr>
          </a:p>
        </p:txBody>
      </p:sp>
      <p:sp>
        <p:nvSpPr>
          <p:cNvPr id="17" name="Rectangle 16"/>
          <p:cNvSpPr/>
          <p:nvPr/>
        </p:nvSpPr>
        <p:spPr>
          <a:xfrm>
            <a:off x="5020859" y="3429000"/>
            <a:ext cx="290464" cy="369332"/>
          </a:xfrm>
          <a:prstGeom prst="rect">
            <a:avLst/>
          </a:prstGeom>
        </p:spPr>
        <p:txBody>
          <a:bodyPr wrap="none">
            <a:spAutoFit/>
          </a:bodyPr>
          <a:lstStyle/>
          <a:p>
            <a:r>
              <a:rPr lang="en-US" dirty="0" smtClean="0">
                <a:solidFill>
                  <a:srgbClr val="5FB5CD"/>
                </a:solidFill>
                <a:latin typeface="MetaOT-Book" pitchFamily="50" charset="0"/>
              </a:rPr>
              <a:t>*</a:t>
            </a:r>
            <a:endParaRPr lang="en-US" dirty="0">
              <a:solidFill>
                <a:srgbClr val="5FB5CD"/>
              </a:solidFill>
            </a:endParaRPr>
          </a:p>
        </p:txBody>
      </p:sp>
      <p:sp>
        <p:nvSpPr>
          <p:cNvPr id="18" name="Rectangle 17"/>
          <p:cNvSpPr/>
          <p:nvPr/>
        </p:nvSpPr>
        <p:spPr>
          <a:xfrm>
            <a:off x="5348336" y="3427968"/>
            <a:ext cx="290464" cy="369332"/>
          </a:xfrm>
          <a:prstGeom prst="rect">
            <a:avLst/>
          </a:prstGeom>
        </p:spPr>
        <p:txBody>
          <a:bodyPr wrap="none">
            <a:spAutoFit/>
          </a:bodyPr>
          <a:lstStyle/>
          <a:p>
            <a:r>
              <a:rPr lang="en-US" dirty="0" smtClean="0">
                <a:solidFill>
                  <a:srgbClr val="FF0000"/>
                </a:solidFill>
                <a:latin typeface="MetaOT-Book" pitchFamily="50" charset="0"/>
              </a:rPr>
              <a:t>*</a:t>
            </a:r>
            <a:endParaRPr lang="en-US" dirty="0">
              <a:solidFill>
                <a:srgbClr val="FF0000"/>
              </a:solidFill>
            </a:endParaRPr>
          </a:p>
        </p:txBody>
      </p:sp>
      <p:sp>
        <p:nvSpPr>
          <p:cNvPr id="19" name="Rectangle 18"/>
          <p:cNvSpPr/>
          <p:nvPr/>
        </p:nvSpPr>
        <p:spPr>
          <a:xfrm>
            <a:off x="4343400" y="3897868"/>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0" name="Rectangle 19"/>
          <p:cNvSpPr/>
          <p:nvPr/>
        </p:nvSpPr>
        <p:spPr>
          <a:xfrm>
            <a:off x="4495800" y="4050268"/>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1" name="Rectangle 20"/>
          <p:cNvSpPr/>
          <p:nvPr/>
        </p:nvSpPr>
        <p:spPr>
          <a:xfrm>
            <a:off x="3886200" y="3934822"/>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2" name="Rectangle 21"/>
          <p:cNvSpPr/>
          <p:nvPr/>
        </p:nvSpPr>
        <p:spPr>
          <a:xfrm>
            <a:off x="5105400" y="2993385"/>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3" name="Rectangle 22"/>
          <p:cNvSpPr/>
          <p:nvPr/>
        </p:nvSpPr>
        <p:spPr>
          <a:xfrm>
            <a:off x="5311323" y="4188807"/>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4" name="Rectangle 23"/>
          <p:cNvSpPr/>
          <p:nvPr/>
        </p:nvSpPr>
        <p:spPr>
          <a:xfrm>
            <a:off x="4205336" y="2895600"/>
            <a:ext cx="290464" cy="369332"/>
          </a:xfrm>
          <a:prstGeom prst="rect">
            <a:avLst/>
          </a:prstGeom>
        </p:spPr>
        <p:txBody>
          <a:bodyPr wrap="none">
            <a:spAutoFit/>
          </a:bodyPr>
          <a:lstStyle/>
          <a:p>
            <a:r>
              <a:rPr lang="en-US" dirty="0" smtClean="0">
                <a:solidFill>
                  <a:schemeClr val="accent2">
                    <a:lumMod val="60000"/>
                    <a:lumOff val="40000"/>
                  </a:schemeClr>
                </a:solidFill>
                <a:latin typeface="MetaOT-Book" pitchFamily="50" charset="0"/>
              </a:rPr>
              <a:t>*</a:t>
            </a:r>
            <a:endParaRPr lang="en-US" dirty="0">
              <a:solidFill>
                <a:schemeClr val="accent2">
                  <a:lumMod val="60000"/>
                  <a:lumOff val="40000"/>
                </a:schemeClr>
              </a:solidFill>
            </a:endParaRPr>
          </a:p>
        </p:txBody>
      </p:sp>
      <p:sp>
        <p:nvSpPr>
          <p:cNvPr id="25" name="Rectangle 24"/>
          <p:cNvSpPr/>
          <p:nvPr/>
        </p:nvSpPr>
        <p:spPr>
          <a:xfrm>
            <a:off x="4960168" y="2819400"/>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26" name="Rectangle 25"/>
          <p:cNvSpPr/>
          <p:nvPr/>
        </p:nvSpPr>
        <p:spPr>
          <a:xfrm>
            <a:off x="5112568" y="4202668"/>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27" name="Rectangle 26"/>
          <p:cNvSpPr/>
          <p:nvPr/>
        </p:nvSpPr>
        <p:spPr>
          <a:xfrm>
            <a:off x="4507413" y="4234934"/>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28" name="Rectangle 27"/>
          <p:cNvSpPr/>
          <p:nvPr/>
        </p:nvSpPr>
        <p:spPr>
          <a:xfrm>
            <a:off x="3979141" y="2819400"/>
            <a:ext cx="290464" cy="369332"/>
          </a:xfrm>
          <a:prstGeom prst="rect">
            <a:avLst/>
          </a:prstGeom>
        </p:spPr>
        <p:txBody>
          <a:bodyPr wrap="none">
            <a:spAutoFit/>
          </a:bodyPr>
          <a:lstStyle/>
          <a:p>
            <a:r>
              <a:rPr lang="en-US" dirty="0" smtClean="0">
                <a:solidFill>
                  <a:srgbClr val="FFC000"/>
                </a:solidFill>
                <a:latin typeface="MetaOT-Book" pitchFamily="50" charset="0"/>
              </a:rPr>
              <a:t>*</a:t>
            </a:r>
            <a:endParaRPr lang="en-US" dirty="0">
              <a:solidFill>
                <a:srgbClr val="FFC000"/>
              </a:solidFill>
            </a:endParaRPr>
          </a:p>
        </p:txBody>
      </p:sp>
      <p:sp>
        <p:nvSpPr>
          <p:cNvPr id="29" name="Rectangle 28"/>
          <p:cNvSpPr/>
          <p:nvPr/>
        </p:nvSpPr>
        <p:spPr>
          <a:xfrm>
            <a:off x="4724721" y="2895600"/>
            <a:ext cx="290464" cy="369332"/>
          </a:xfrm>
          <a:prstGeom prst="rect">
            <a:avLst/>
          </a:prstGeom>
        </p:spPr>
        <p:txBody>
          <a:bodyPr wrap="none">
            <a:spAutoFit/>
          </a:bodyPr>
          <a:lstStyle/>
          <a:p>
            <a:r>
              <a:rPr lang="en-US" dirty="0" smtClean="0">
                <a:solidFill>
                  <a:srgbClr val="FF0000"/>
                </a:solidFill>
                <a:latin typeface="MetaOT-Book" pitchFamily="50" charset="0"/>
              </a:rPr>
              <a:t>*</a:t>
            </a:r>
            <a:endParaRPr lang="en-US" dirty="0">
              <a:solidFill>
                <a:srgbClr val="FF0000"/>
              </a:solidFill>
            </a:endParaRPr>
          </a:p>
        </p:txBody>
      </p:sp>
      <p:sp>
        <p:nvSpPr>
          <p:cNvPr id="30"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6</a:t>
            </a:fld>
            <a:endParaRPr lang="en-US" dirty="0"/>
          </a:p>
        </p:txBody>
      </p:sp>
    </p:spTree>
    <p:extLst>
      <p:ext uri="{BB962C8B-B14F-4D97-AF65-F5344CB8AC3E}">
        <p14:creationId xmlns:p14="http://schemas.microsoft.com/office/powerpoint/2010/main" val="426747441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28600"/>
            <a:ext cx="8763000" cy="1362580"/>
            <a:chOff x="228600" y="228600"/>
            <a:chExt cx="8763000" cy="1362580"/>
          </a:xfrm>
        </p:grpSpPr>
        <p:sp>
          <p:nvSpPr>
            <p:cNvPr id="31"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2"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3"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37"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38"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39"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sp>
        <p:nvSpPr>
          <p:cNvPr id="9"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7</a:t>
            </a:fld>
            <a:endParaRPr lang="en-US" dirty="0"/>
          </a:p>
        </p:txBody>
      </p:sp>
    </p:spTree>
    <p:extLst>
      <p:ext uri="{BB962C8B-B14F-4D97-AF65-F5344CB8AC3E}">
        <p14:creationId xmlns:p14="http://schemas.microsoft.com/office/powerpoint/2010/main" val="14335385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28600" y="1676400"/>
            <a:ext cx="2819400" cy="461665"/>
          </a:xfrm>
          <a:prstGeom prst="rect">
            <a:avLst/>
          </a:prstGeom>
          <a:noFill/>
        </p:spPr>
        <p:txBody>
          <a:bodyPr wrap="square" rtlCol="0">
            <a:spAutoFit/>
          </a:bodyPr>
          <a:lstStyle/>
          <a:p>
            <a:r>
              <a:rPr lang="en-US" sz="1200" dirty="0" smtClean="0">
                <a:latin typeface="MetaOT-Book" pitchFamily="50" charset="0"/>
              </a:rPr>
              <a:t>Immersion – gathering data and understanding of a unique situation</a:t>
            </a:r>
            <a:endParaRPr lang="en-US" sz="1200" dirty="0">
              <a:latin typeface="MetaOT-Book" pitchFamily="50" charset="0"/>
            </a:endParaRPr>
          </a:p>
        </p:txBody>
      </p:sp>
      <p:grpSp>
        <p:nvGrpSpPr>
          <p:cNvPr id="21" name="Group 20"/>
          <p:cNvGrpSpPr/>
          <p:nvPr/>
        </p:nvGrpSpPr>
        <p:grpSpPr>
          <a:xfrm>
            <a:off x="228600" y="228600"/>
            <a:ext cx="8763000" cy="1362580"/>
            <a:chOff x="228600" y="228600"/>
            <a:chExt cx="8763000" cy="1362580"/>
          </a:xfrm>
        </p:grpSpPr>
        <p:sp>
          <p:nvSpPr>
            <p:cNvPr id="22"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3"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4"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5"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6"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7"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sp>
        <p:nvSpPr>
          <p:cNvPr id="10"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8</a:t>
            </a:fld>
            <a:endParaRPr lang="en-US" dirty="0"/>
          </a:p>
        </p:txBody>
      </p:sp>
    </p:spTree>
    <p:extLst>
      <p:ext uri="{BB962C8B-B14F-4D97-AF65-F5344CB8AC3E}">
        <p14:creationId xmlns:p14="http://schemas.microsoft.com/office/powerpoint/2010/main" val="268563602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28600" y="1676400"/>
            <a:ext cx="2819400" cy="461665"/>
          </a:xfrm>
          <a:prstGeom prst="rect">
            <a:avLst/>
          </a:prstGeom>
          <a:noFill/>
        </p:spPr>
        <p:txBody>
          <a:bodyPr wrap="square" rtlCol="0">
            <a:spAutoFit/>
          </a:bodyPr>
          <a:lstStyle/>
          <a:p>
            <a:r>
              <a:rPr lang="en-US" sz="1200" dirty="0" smtClean="0">
                <a:latin typeface="MetaOT-Book" pitchFamily="50" charset="0"/>
              </a:rPr>
              <a:t>Immersion – gathering data and understanding of a unique situation</a:t>
            </a:r>
            <a:endParaRPr lang="en-US" sz="1200" dirty="0">
              <a:latin typeface="MetaOT-Book" pitchFamily="50" charset="0"/>
            </a:endParaRPr>
          </a:p>
        </p:txBody>
      </p:sp>
      <p:sp>
        <p:nvSpPr>
          <p:cNvPr id="36" name="TextBox 35"/>
          <p:cNvSpPr txBox="1"/>
          <p:nvPr/>
        </p:nvSpPr>
        <p:spPr>
          <a:xfrm>
            <a:off x="6172200" y="1679377"/>
            <a:ext cx="2819400" cy="461665"/>
          </a:xfrm>
          <a:prstGeom prst="rect">
            <a:avLst/>
          </a:prstGeom>
          <a:noFill/>
        </p:spPr>
        <p:txBody>
          <a:bodyPr wrap="square" rtlCol="0">
            <a:spAutoFit/>
          </a:bodyPr>
          <a:lstStyle/>
          <a:p>
            <a:r>
              <a:rPr lang="en-US" sz="1200" dirty="0" smtClean="0">
                <a:latin typeface="MetaOT-Book" pitchFamily="50" charset="0"/>
              </a:rPr>
              <a:t>Hypothesis validation through generative form giving</a:t>
            </a:r>
            <a:endParaRPr lang="en-US" sz="1200" dirty="0">
              <a:latin typeface="MetaOT-Book" pitchFamily="50" charset="0"/>
            </a:endParaRPr>
          </a:p>
        </p:txBody>
      </p:sp>
      <p:grpSp>
        <p:nvGrpSpPr>
          <p:cNvPr id="18" name="Group 17"/>
          <p:cNvGrpSpPr/>
          <p:nvPr/>
        </p:nvGrpSpPr>
        <p:grpSpPr>
          <a:xfrm>
            <a:off x="228600" y="228600"/>
            <a:ext cx="8763000" cy="1362580"/>
            <a:chOff x="228600" y="228600"/>
            <a:chExt cx="8763000" cy="1362580"/>
          </a:xfrm>
        </p:grpSpPr>
        <p:sp>
          <p:nvSpPr>
            <p:cNvPr id="19" name="Rounded Rectangle 24"/>
            <p:cNvSpPr>
              <a:spLocks noChangeArrowheads="1"/>
            </p:cNvSpPr>
            <p:nvPr/>
          </p:nvSpPr>
          <p:spPr bwMode="auto">
            <a:xfrm>
              <a:off x="228600" y="228600"/>
              <a:ext cx="2819400" cy="1362580"/>
            </a:xfrm>
            <a:prstGeom prst="roundRect">
              <a:avLst>
                <a:gd name="adj" fmla="val 5051"/>
              </a:avLst>
            </a:prstGeom>
            <a:solidFill>
              <a:srgbClr val="5FB5CD"/>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0" name="Rounded Rectangle 24"/>
            <p:cNvSpPr>
              <a:spLocks noChangeArrowheads="1"/>
            </p:cNvSpPr>
            <p:nvPr/>
          </p:nvSpPr>
          <p:spPr bwMode="auto">
            <a:xfrm>
              <a:off x="6172200" y="228600"/>
              <a:ext cx="2819400" cy="1362580"/>
            </a:xfrm>
            <a:prstGeom prst="roundRect">
              <a:avLst>
                <a:gd name="adj" fmla="val 5051"/>
              </a:avLst>
            </a:prstGeom>
            <a:solidFill>
              <a:srgbClr val="B0DAE6"/>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1" name="Rounded Rectangle 24"/>
            <p:cNvSpPr>
              <a:spLocks noChangeArrowheads="1"/>
            </p:cNvSpPr>
            <p:nvPr/>
          </p:nvSpPr>
          <p:spPr bwMode="auto">
            <a:xfrm>
              <a:off x="3200400" y="228600"/>
              <a:ext cx="2819400" cy="1362580"/>
            </a:xfrm>
            <a:prstGeom prst="roundRect">
              <a:avLst>
                <a:gd name="adj" fmla="val 5051"/>
              </a:avLst>
            </a:prstGeom>
            <a:solidFill>
              <a:srgbClr val="F6BB00"/>
            </a:solidFill>
            <a:ln w="9525" algn="ctr">
              <a:noFill/>
              <a:round/>
              <a:headEnd/>
              <a:tailEnd/>
            </a:ln>
          </p:spPr>
          <p:txBody>
            <a:bodyPr/>
            <a:lstStyle/>
            <a:p>
              <a:pPr defTabSz="457200">
                <a:buClr>
                  <a:srgbClr val="808080"/>
                </a:buClr>
                <a:buSzPct val="100000"/>
                <a:buFont typeface="Arial" pitchFamily="34" charset="0"/>
                <a:buNone/>
              </a:pPr>
              <a:endParaRPr lang="en-US" sz="1800" dirty="0" smtClean="0">
                <a:solidFill>
                  <a:srgbClr val="FFFFFF"/>
                </a:solidFill>
                <a:latin typeface="MetaOT-Book" pitchFamily="50" charset="0"/>
                <a:ea typeface="ＭＳ Ｐゴシック" pitchFamily="34" charset="-128"/>
              </a:endParaRPr>
            </a:p>
          </p:txBody>
        </p:sp>
        <p:sp>
          <p:nvSpPr>
            <p:cNvPr id="22" name="Rectangle 37"/>
            <p:cNvSpPr txBox="1">
              <a:spLocks noChangeArrowheads="1"/>
            </p:cNvSpPr>
            <p:nvPr/>
          </p:nvSpPr>
          <p:spPr bwMode="auto">
            <a:xfrm>
              <a:off x="350837" y="331113"/>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Ethnography</a:t>
              </a:r>
              <a:endParaRPr lang="en-US" sz="2800" dirty="0">
                <a:solidFill>
                  <a:schemeClr val="bg1"/>
                </a:solidFill>
                <a:latin typeface="MetaOT-Medium" pitchFamily="50" charset="0"/>
                <a:ea typeface="ＭＳ Ｐゴシック" charset="-128"/>
                <a:cs typeface="Arial" pitchFamily="34" charset="0"/>
              </a:endParaRPr>
            </a:p>
          </p:txBody>
        </p:sp>
        <p:sp>
          <p:nvSpPr>
            <p:cNvPr id="23" name="Rectangle 37"/>
            <p:cNvSpPr txBox="1">
              <a:spLocks noChangeArrowheads="1"/>
            </p:cNvSpPr>
            <p:nvPr/>
          </p:nvSpPr>
          <p:spPr bwMode="auto">
            <a:xfrm>
              <a:off x="33226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Synthesis</a:t>
              </a:r>
              <a:endParaRPr lang="en-US" sz="2800" dirty="0">
                <a:solidFill>
                  <a:schemeClr val="bg1"/>
                </a:solidFill>
                <a:latin typeface="MetaOT-Medium" pitchFamily="50" charset="0"/>
                <a:ea typeface="ＭＳ Ｐゴシック" charset="-128"/>
                <a:cs typeface="Arial" pitchFamily="34" charset="0"/>
              </a:endParaRPr>
            </a:p>
          </p:txBody>
        </p:sp>
        <p:sp>
          <p:nvSpPr>
            <p:cNvPr id="24" name="Rectangle 37"/>
            <p:cNvSpPr txBox="1">
              <a:spLocks noChangeArrowheads="1"/>
            </p:cNvSpPr>
            <p:nvPr/>
          </p:nvSpPr>
          <p:spPr bwMode="auto">
            <a:xfrm>
              <a:off x="6294437" y="326977"/>
              <a:ext cx="2544763" cy="430887"/>
            </a:xfrm>
            <a:prstGeom prst="rect">
              <a:avLst/>
            </a:prstGeom>
            <a:noFill/>
            <a:ln w="9525">
              <a:noFill/>
              <a:miter lim="800000"/>
              <a:headEnd/>
              <a:tailEnd/>
            </a:ln>
          </p:spPr>
          <p:txBody>
            <a:bodyPr wrap="square" lIns="0" tIns="0" rIns="0" bIns="0" anchor="ctr">
              <a:spAutoFit/>
            </a:bodyPr>
            <a:lstStyle/>
            <a:p>
              <a:pPr algn="ctr" defTabSz="457200">
                <a:spcBef>
                  <a:spcPts val="188"/>
                </a:spcBef>
                <a:buClr>
                  <a:srgbClr val="808080"/>
                </a:buClr>
                <a:buSzPct val="100000"/>
                <a:buFont typeface="Arial" pitchFamily="34" charset="0"/>
                <a:buNone/>
                <a:defRPr/>
              </a:pPr>
              <a:r>
                <a:rPr lang="en-US" sz="2800" dirty="0" smtClean="0">
                  <a:solidFill>
                    <a:schemeClr val="bg1"/>
                  </a:solidFill>
                  <a:latin typeface="MetaOT-Medium" pitchFamily="50" charset="0"/>
                  <a:ea typeface="ＭＳ Ｐゴシック" charset="-128"/>
                  <a:cs typeface="Arial" pitchFamily="34" charset="0"/>
                </a:rPr>
                <a:t>Prototyping</a:t>
              </a:r>
              <a:endParaRPr lang="en-US" sz="2800" dirty="0">
                <a:solidFill>
                  <a:schemeClr val="bg1"/>
                </a:solidFill>
                <a:latin typeface="MetaOT-Medium" pitchFamily="50" charset="0"/>
                <a:ea typeface="ＭＳ Ｐゴシック" charset="-128"/>
                <a:cs typeface="Arial" pitchFamily="34" charset="0"/>
              </a:endParaRPr>
            </a:p>
          </p:txBody>
        </p:sp>
      </p:grpSp>
      <p:sp>
        <p:nvSpPr>
          <p:cNvPr id="11" name="Slide Number Placeholder 4"/>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4EDFF840-9474-449C-83EF-EE307FABEFD3}" type="slidenum">
              <a:rPr lang="en-US" smtClean="0"/>
              <a:pPr/>
              <a:t>9</a:t>
            </a:fld>
            <a:endParaRPr lang="en-US" dirty="0"/>
          </a:p>
        </p:txBody>
      </p:sp>
    </p:spTree>
    <p:extLst>
      <p:ext uri="{BB962C8B-B14F-4D97-AF65-F5344CB8AC3E}">
        <p14:creationId xmlns:p14="http://schemas.microsoft.com/office/powerpoint/2010/main" val="296457492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ayouts">
  <a:themeElements>
    <a:clrScheme name="AC4D">
      <a:dk1>
        <a:sysClr val="windowText" lastClr="000000"/>
      </a:dk1>
      <a:lt1>
        <a:sysClr val="window" lastClr="FFFFFF"/>
      </a:lt1>
      <a:dk2>
        <a:srgbClr val="F6BB00"/>
      </a:dk2>
      <a:lt2>
        <a:srgbClr val="B0DAE6"/>
      </a:lt2>
      <a:accent1>
        <a:srgbClr val="5FB5CD"/>
      </a:accent1>
      <a:accent2>
        <a:srgbClr val="CA2A27"/>
      </a:accent2>
      <a:accent3>
        <a:srgbClr val="C4248F"/>
      </a:accent3>
      <a:accent4>
        <a:srgbClr val="676767"/>
      </a:accent4>
      <a:accent5>
        <a:srgbClr val="9BCB3C"/>
      </a:accent5>
      <a:accent6>
        <a:srgbClr val="D8D8D8"/>
      </a:accent6>
      <a:hlink>
        <a:srgbClr val="676767"/>
      </a:hlink>
      <a:folHlink>
        <a:srgbClr val="676767"/>
      </a:folHlink>
    </a:clrScheme>
    <a:fontScheme name="AC4D">
      <a:majorFont>
        <a:latin typeface="MetaOT-Bold"/>
        <a:ea typeface=""/>
        <a:cs typeface=""/>
      </a:majorFont>
      <a:minorFont>
        <a:latin typeface="MetaOT-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rog color theme">
    <a:dk1>
      <a:srgbClr val="000000"/>
    </a:dk1>
    <a:lt1>
      <a:srgbClr val="FFFFFF"/>
    </a:lt1>
    <a:dk2>
      <a:srgbClr val="5A5A5A"/>
    </a:dk2>
    <a:lt2>
      <a:srgbClr val="9B9B9B"/>
    </a:lt2>
    <a:accent1>
      <a:srgbClr val="87D300"/>
    </a:accent1>
    <a:accent2>
      <a:srgbClr val="D71920"/>
    </a:accent2>
    <a:accent3>
      <a:srgbClr val="F6BB00"/>
    </a:accent3>
    <a:accent4>
      <a:srgbClr val="0070C0"/>
    </a:accent4>
    <a:accent5>
      <a:srgbClr val="00B0F0"/>
    </a:accent5>
    <a:accent6>
      <a:srgbClr val="7030A0"/>
    </a:accent6>
    <a:hlink>
      <a:srgbClr val="C00000"/>
    </a:hlink>
    <a:folHlink>
      <a:srgbClr val="002060"/>
    </a:folHlink>
  </a:clrScheme>
</a:themeOverride>
</file>

<file path=docProps/app.xml><?xml version="1.0" encoding="utf-8"?>
<Properties xmlns="http://schemas.openxmlformats.org/officeDocument/2006/extended-properties" xmlns:vt="http://schemas.openxmlformats.org/officeDocument/2006/docPropsVTypes">
  <Template/>
  <TotalTime>9757</TotalTime>
  <Words>1228</Words>
  <Application>Microsoft Office PowerPoint</Application>
  <PresentationFormat>On-screen Show (4:3)</PresentationFormat>
  <Paragraphs>461</Paragraphs>
  <Slides>41</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Layouts</vt:lpstr>
      <vt:lpstr>Image</vt:lpstr>
      <vt:lpstr>PowerPoint Presentation</vt:lpstr>
      <vt:lpstr>Well-Structured Problems</vt:lpstr>
      <vt:lpstr>Well-Structured Problems</vt:lpstr>
      <vt:lpstr>Well-Structured Problems</vt:lpstr>
      <vt:lpstr>Well-Structured Problems</vt:lpstr>
      <vt:lpstr>Well-Structured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Jon.Kolko</dc:creator>
  <cp:lastModifiedBy>Jon</cp:lastModifiedBy>
  <cp:revision>824</cp:revision>
  <cp:lastPrinted>2012-02-01T12:34:56Z</cp:lastPrinted>
  <dcterms:created xsi:type="dcterms:W3CDTF">2010-11-26T21:24:12Z</dcterms:created>
  <dcterms:modified xsi:type="dcterms:W3CDTF">2012-10-15T13:20:33Z</dcterms:modified>
</cp:coreProperties>
</file>