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526" r:id="rId2"/>
    <p:sldId id="599" r:id="rId3"/>
    <p:sldId id="570" r:id="rId4"/>
    <p:sldId id="600" r:id="rId5"/>
    <p:sldId id="602" r:id="rId6"/>
    <p:sldId id="601" r:id="rId7"/>
    <p:sldId id="603" r:id="rId8"/>
    <p:sldId id="604" r:id="rId9"/>
    <p:sldId id="605" r:id="rId10"/>
    <p:sldId id="607" r:id="rId11"/>
    <p:sldId id="609" r:id="rId12"/>
    <p:sldId id="654" r:id="rId13"/>
    <p:sldId id="655" r:id="rId14"/>
    <p:sldId id="656" r:id="rId15"/>
    <p:sldId id="644" r:id="rId16"/>
    <p:sldId id="645" r:id="rId17"/>
    <p:sldId id="646" r:id="rId18"/>
    <p:sldId id="647" r:id="rId19"/>
    <p:sldId id="648" r:id="rId20"/>
    <p:sldId id="610" r:id="rId21"/>
    <p:sldId id="608" r:id="rId22"/>
    <p:sldId id="616" r:id="rId23"/>
    <p:sldId id="617" r:id="rId24"/>
    <p:sldId id="619" r:id="rId25"/>
    <p:sldId id="623" r:id="rId26"/>
    <p:sldId id="621" r:id="rId27"/>
    <p:sldId id="622" r:id="rId28"/>
    <p:sldId id="650" r:id="rId29"/>
    <p:sldId id="652" r:id="rId30"/>
    <p:sldId id="651" r:id="rId31"/>
    <p:sldId id="611" r:id="rId32"/>
    <p:sldId id="613" r:id="rId33"/>
    <p:sldId id="614" r:id="rId34"/>
    <p:sldId id="547" r:id="rId35"/>
    <p:sldId id="625" r:id="rId36"/>
    <p:sldId id="626" r:id="rId37"/>
    <p:sldId id="632" r:id="rId38"/>
    <p:sldId id="627" r:id="rId39"/>
    <p:sldId id="658" r:id="rId40"/>
    <p:sldId id="628" r:id="rId41"/>
    <p:sldId id="630" r:id="rId42"/>
    <p:sldId id="659" r:id="rId43"/>
    <p:sldId id="660" r:id="rId44"/>
    <p:sldId id="661" r:id="rId45"/>
    <p:sldId id="662" r:id="rId46"/>
    <p:sldId id="467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Berkowi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5CD"/>
    <a:srgbClr val="B0DAE6"/>
    <a:srgbClr val="F6BB00"/>
    <a:srgbClr val="D3EBF1"/>
    <a:srgbClr val="000000"/>
    <a:srgbClr val="0070C0"/>
    <a:srgbClr val="93CDDD"/>
    <a:srgbClr val="BFE2EB"/>
    <a:srgbClr val="0D0D0D"/>
    <a:srgbClr val="3E7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9" autoAdjust="0"/>
    <p:restoredTop sz="98347" autoAdjust="0"/>
  </p:normalViewPr>
  <p:slideViewPr>
    <p:cSldViewPr snapToGrid="0">
      <p:cViewPr varScale="1">
        <p:scale>
          <a:sx n="68" d="100"/>
          <a:sy n="68" d="100"/>
        </p:scale>
        <p:origin x="116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l">
              <a:defRPr sz="1300">
                <a:latin typeface="MetaOT-Book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71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r">
              <a:defRPr sz="1300">
                <a:latin typeface="MetaOT-Book" pitchFamily="50" charset="0"/>
              </a:defRPr>
            </a:lvl1pPr>
          </a:lstStyle>
          <a:p>
            <a:fld id="{F10A19CE-6EE8-4BDB-A44D-30E9E9E6DC99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4" tIns="47837" rIns="95674" bIns="478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6" y="4561232"/>
            <a:ext cx="5851490" cy="4320209"/>
          </a:xfrm>
          <a:prstGeom prst="rect">
            <a:avLst/>
          </a:prstGeom>
        </p:spPr>
        <p:txBody>
          <a:bodyPr vert="horz" lIns="95674" tIns="47837" rIns="95674" bIns="4783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l">
              <a:defRPr sz="1300">
                <a:latin typeface="MetaOT-Book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71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r">
              <a:defRPr sz="1300">
                <a:latin typeface="MetaOT-Book" pitchFamily="50" charset="0"/>
              </a:defRPr>
            </a:lvl1pPr>
          </a:lstStyle>
          <a:p>
            <a:fld id="{F96A5088-7373-4757-B571-116800228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7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812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11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799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12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290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13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621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14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597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15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314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16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136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17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507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18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098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19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654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20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91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3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227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21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936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22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507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23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922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24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069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25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842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26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3626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27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759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28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714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29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048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30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58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4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771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31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31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969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32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523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33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922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39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488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42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313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43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43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585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44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44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71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45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83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5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54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6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045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7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15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8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63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9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234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10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25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ac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>
                <a:solidFill>
                  <a:schemeClr val="tx1"/>
                </a:solidFill>
                <a:latin typeface="MetaOT-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F840-9474-449C-83EF-EE307FABEFD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 descr="C:\Users\Jon\Dropbox\designschool\logo\ac4d_larg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32" y="6324600"/>
            <a:ext cx="658368" cy="3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oint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28600" y="228600"/>
            <a:ext cx="8763000" cy="5638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en-US" sz="4800" kern="1200" smtClean="0">
                <a:solidFill>
                  <a:schemeClr val="bg1"/>
                </a:solidFill>
                <a:latin typeface="MetaOT-Book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4800"/>
            </a:lvl2pPr>
            <a:lvl3pPr marL="914400" indent="0" algn="ctr">
              <a:buNone/>
              <a:defRPr sz="4800"/>
            </a:lvl3pPr>
            <a:lvl4pPr marL="1371600" indent="0" algn="ctr">
              <a:buNone/>
              <a:defRPr sz="4800"/>
            </a:lvl4pPr>
            <a:lvl5pPr marL="1828800" indent="0" algn="ctr">
              <a:buNone/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286000" y="3490977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hangingPunct="0"/>
            <a:endParaRPr lang="en-US" sz="1200" dirty="0" smtClean="0">
              <a:solidFill>
                <a:srgbClr val="C0C0C0"/>
              </a:solidFill>
              <a:latin typeface="MetaOT-Book" pitchFamily="50" charset="0"/>
              <a:ea typeface="Arial" charset="0"/>
              <a:cs typeface="Arial" charset="0"/>
            </a:endParaRPr>
          </a:p>
          <a:p>
            <a:pPr eaLnBrk="0" hangingPunct="0"/>
            <a:r>
              <a:rPr lang="en-US" sz="1200" b="1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Matt</a:t>
            </a:r>
            <a:r>
              <a:rPr lang="en-US" sz="1200" b="1" baseline="0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 Franks</a:t>
            </a:r>
            <a:endParaRPr lang="en-US" sz="1200" b="1" dirty="0" smtClean="0">
              <a:solidFill>
                <a:prstClr val="white"/>
              </a:solidFill>
              <a:latin typeface="MetaOT-Book" pitchFamily="50" charset="0"/>
              <a:ea typeface="Arial" charset="0"/>
              <a:cs typeface="Arial" charset="0"/>
            </a:endParaRPr>
          </a:p>
          <a:p>
            <a:pPr eaLnBrk="0" hangingPunct="0"/>
            <a:r>
              <a:rPr lang="en-US" sz="1200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Professor, Austin Center for Design</a:t>
            </a:r>
          </a:p>
          <a:p>
            <a:pPr eaLnBrk="0" hangingPunct="0"/>
            <a:r>
              <a:rPr lang="en-US" sz="1200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Mfranks@ac4d.com</a:t>
            </a:r>
          </a:p>
          <a:p>
            <a:pPr eaLnBrk="0" hangingPunct="0"/>
            <a:endParaRPr lang="en-US" sz="1200" dirty="0" smtClean="0">
              <a:solidFill>
                <a:prstClr val="white"/>
              </a:solidFill>
              <a:latin typeface="MetaOT-Book" pitchFamily="50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0750" y="1195322"/>
            <a:ext cx="4762500" cy="22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190750" y="4530107"/>
            <a:ext cx="476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286000" y="47244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Download our free book, </a:t>
            </a:r>
            <a:b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Wicked Problems: Problems Worth Solving, </a:t>
            </a:r>
            <a:b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at http://www.wickedproblems.com</a:t>
            </a:r>
          </a:p>
        </p:txBody>
      </p:sp>
    </p:spTree>
    <p:extLst>
      <p:ext uri="{BB962C8B-B14F-4D97-AF65-F5344CB8AC3E}">
        <p14:creationId xmlns:p14="http://schemas.microsoft.com/office/powerpoint/2010/main" val="65216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29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>
                <a:latin typeface="MetaOT-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F840-9474-449C-83EF-EE307FABEFD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 descr="C:\Users\Jon\Dropbox\designschool\logo\ac4d_larg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1"/>
          <a:stretch/>
        </p:blipFill>
        <p:spPr bwMode="auto">
          <a:xfrm>
            <a:off x="256032" y="6324600"/>
            <a:ext cx="658368" cy="3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8659368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latin typeface="+mn-lt"/>
              </a:defRPr>
            </a:lvl1pPr>
            <a:lvl2pPr>
              <a:lnSpc>
                <a:spcPct val="150000"/>
              </a:lnSpc>
              <a:defRPr sz="1800">
                <a:latin typeface="+mn-lt"/>
              </a:defRPr>
            </a:lvl2pPr>
            <a:lvl3pPr>
              <a:lnSpc>
                <a:spcPct val="150000"/>
              </a:lnSpc>
              <a:defRPr sz="1800">
                <a:latin typeface="+mn-lt"/>
              </a:defRPr>
            </a:lvl3pPr>
            <a:lvl4pPr>
              <a:lnSpc>
                <a:spcPct val="150000"/>
              </a:lnSpc>
              <a:defRPr sz="1800">
                <a:latin typeface="+mn-lt"/>
              </a:defRPr>
            </a:lvl4pPr>
            <a:lvl5pPr>
              <a:lnSpc>
                <a:spcPct val="150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1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28" r:id="rId3"/>
    <p:sldLayoutId id="2147483729" r:id="rId4"/>
    <p:sldLayoutId id="2147483731" r:id="rId5"/>
    <p:sldLayoutId id="2147483732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MetaOT-Book" pitchFamily="50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bstrip.com/wp-content/uploads/2012/07/Leg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18764" r="33016" b="9236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361563"/>
            <a:ext cx="9144000" cy="1496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06858" y="5473874"/>
            <a:ext cx="8760942" cy="133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MetaSerifOT-Bold" pitchFamily="50" charset="0"/>
                <a:ea typeface="Verdana" pitchFamily="34" charset="0"/>
                <a:cs typeface="Verdana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bg1"/>
                </a:solidFill>
                <a:latin typeface="MetaOT-Book" pitchFamily="50" charset="0"/>
              </a:rPr>
              <a:t>Prototyping</a:t>
            </a:r>
          </a:p>
          <a:p>
            <a:pPr lvl="1"/>
            <a:endParaRPr lang="en-US" sz="1200" dirty="0">
              <a:solidFill>
                <a:schemeClr val="bg1"/>
              </a:solidFill>
              <a:latin typeface="MetaOT-Medium" pitchFamily="50" charset="0"/>
            </a:endParaRPr>
          </a:p>
          <a:p>
            <a:pPr lvl="1"/>
            <a:r>
              <a:rPr lang="en-US" sz="1200" dirty="0" smtClean="0">
                <a:solidFill>
                  <a:schemeClr val="bg1"/>
                </a:solidFill>
                <a:latin typeface="MetaOT-Medium" pitchFamily="50" charset="0"/>
              </a:rPr>
              <a:t>Matt Franks</a:t>
            </a:r>
            <a:endParaRPr lang="en-US" sz="1200" dirty="0">
              <a:solidFill>
                <a:schemeClr val="bg1"/>
              </a:solidFill>
              <a:latin typeface="MetaOT-Medium" pitchFamily="50" charset="0"/>
            </a:endParaRPr>
          </a:p>
          <a:p>
            <a:pPr lvl="1"/>
            <a:r>
              <a:rPr lang="en-US" sz="1200" dirty="0" smtClean="0">
                <a:solidFill>
                  <a:schemeClr val="bg1"/>
                </a:solidFill>
                <a:latin typeface="MetaOT-Book" pitchFamily="50" charset="0"/>
              </a:rPr>
              <a:t>Professor, Austin Center for 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5361563"/>
            <a:ext cx="91440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7" name="Picture 3" descr="C:\Users\Jon\Dropbox\designschool\logo\ac4d_whi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7"/>
          <a:stretch/>
        </p:blipFill>
        <p:spPr bwMode="auto">
          <a:xfrm>
            <a:off x="7830762" y="6019799"/>
            <a:ext cx="999779" cy="4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22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1455" y="5727517"/>
            <a:ext cx="7014576" cy="36675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89521" y="1279828"/>
            <a:ext cx="0" cy="446810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9881" y="1166360"/>
            <a:ext cx="125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AESTHETICS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114286" y="5817356"/>
            <a:ext cx="1569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FUNCTIONALITY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268626" y="5858742"/>
            <a:ext cx="1573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etaOT-Book" pitchFamily="50" charset="0"/>
              </a:rPr>
              <a:t>Digital Prototypes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8953" y="5937757"/>
            <a:ext cx="168660" cy="16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22546" y="5858742"/>
            <a:ext cx="1706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Physical Prototypes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2873" y="5937757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02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Digital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89521" y="1279828"/>
            <a:ext cx="0" cy="446810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14286" y="5817356"/>
            <a:ext cx="1569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FUNCTIONALITY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82487" y="5391603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etaOT-Book" pitchFamily="50" charset="0"/>
              </a:rPr>
              <a:t>Sketching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43676" y="550480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68626" y="5858742"/>
            <a:ext cx="1573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etaOT-Book" pitchFamily="50" charset="0"/>
              </a:rPr>
              <a:t>Digital Prototypes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8953" y="5937757"/>
            <a:ext cx="168660" cy="16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82487" y="4009843"/>
            <a:ext cx="993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Archetype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Screen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(Wireframe)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3676" y="405192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82487" y="2506163"/>
            <a:ext cx="993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Archetype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Screen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(Comp)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676" y="254824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0167" y="3207203"/>
            <a:ext cx="985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Paper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(Wireframe)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01356" y="324928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0167" y="2130243"/>
            <a:ext cx="953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Paper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(Comp)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01356" y="217232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23527" y="2882083"/>
            <a:ext cx="1012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Click-able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Wireframe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84716" y="292416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23527" y="1650165"/>
            <a:ext cx="972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Click-able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Comp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84716" y="1692251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1081455" y="5727517"/>
            <a:ext cx="7737425" cy="2304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9881" y="1166360"/>
            <a:ext cx="125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AESTHETICS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6126120" y="1620584"/>
            <a:ext cx="1022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Simulation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87309" y="166267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786850" y="1398579"/>
            <a:ext cx="953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Digital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48039" y="144066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0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Digital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464" y="1027726"/>
            <a:ext cx="890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etaOT-Book" pitchFamily="50" charset="0"/>
              </a:rPr>
              <a:t>Sketches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791" y="1106741"/>
            <a:ext cx="168660" cy="16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87208" y="1565531"/>
            <a:ext cx="2883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Checkout Flow  |  </a:t>
            </a:r>
            <a:r>
              <a:rPr lang="en-US" sz="1200" dirty="0" err="1" smtClean="0">
                <a:solidFill>
                  <a:srgbClr val="FFFFFF"/>
                </a:solidFill>
                <a:latin typeface="MetaOT-Book" pitchFamily="50" charset="0"/>
              </a:rPr>
              <a:t>BethanyStolle</a:t>
            </a:r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9876" y="1993451"/>
            <a:ext cx="8572913" cy="2672078"/>
            <a:chOff x="299876" y="1993451"/>
            <a:chExt cx="7867219" cy="2452121"/>
          </a:xfrm>
        </p:grpSpPr>
        <p:pic>
          <p:nvPicPr>
            <p:cNvPr id="2" name="Picture 1" descr="IDSE103_Checkout_BS_03.jpe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" t="5402" r="16324"/>
            <a:stretch/>
          </p:blipFill>
          <p:spPr>
            <a:xfrm>
              <a:off x="299876" y="1993451"/>
              <a:ext cx="2663600" cy="2424796"/>
            </a:xfrm>
            <a:prstGeom prst="rect">
              <a:avLst/>
            </a:prstGeom>
          </p:spPr>
        </p:pic>
        <p:pic>
          <p:nvPicPr>
            <p:cNvPr id="8" name="Picture 7" descr="IDSE103_Checkout_BS_03.jpe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" t="5402" r="16324"/>
            <a:stretch/>
          </p:blipFill>
          <p:spPr>
            <a:xfrm>
              <a:off x="3051675" y="1993451"/>
              <a:ext cx="2663601" cy="242479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97862" y="2240427"/>
              <a:ext cx="2717414" cy="2205145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shade val="51000"/>
                    <a:satMod val="130000"/>
                    <a:alpha val="58000"/>
                  </a:schemeClr>
                </a:gs>
                <a:gs pos="80000">
                  <a:schemeClr val="dk1">
                    <a:shade val="93000"/>
                    <a:satMod val="130000"/>
                    <a:alpha val="58000"/>
                  </a:schemeClr>
                </a:gs>
                <a:gs pos="100000">
                  <a:schemeClr val="dk1">
                    <a:shade val="94000"/>
                    <a:satMod val="135000"/>
                    <a:alpha val="58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DSE103_Checkout_BS_04.jpe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5" t="15949" r="19354" b="27460"/>
            <a:stretch/>
          </p:blipFill>
          <p:spPr>
            <a:xfrm>
              <a:off x="3592775" y="2749734"/>
              <a:ext cx="1646228" cy="1219526"/>
            </a:xfrm>
            <a:prstGeom prst="rect">
              <a:avLst/>
            </a:prstGeom>
          </p:spPr>
        </p:pic>
        <p:pic>
          <p:nvPicPr>
            <p:cNvPr id="7" name="Picture 6" descr="IDSE103_Checkout_BS_05.jpe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4" t="4373" r="22335"/>
            <a:stretch/>
          </p:blipFill>
          <p:spPr>
            <a:xfrm>
              <a:off x="5785835" y="2028733"/>
              <a:ext cx="2381260" cy="2399198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2704676" y="4306835"/>
            <a:ext cx="213133" cy="213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>
            <a:off x="2917809" y="4413402"/>
            <a:ext cx="3984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156599" y="3830523"/>
            <a:ext cx="213133" cy="213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6"/>
          </p:cNvCxnSpPr>
          <p:nvPr/>
        </p:nvCxnSpPr>
        <p:spPr>
          <a:xfrm>
            <a:off x="5369732" y="3937090"/>
            <a:ext cx="9452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944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Digital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464" y="1027726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etaOT-Book" pitchFamily="50" charset="0"/>
              </a:rPr>
              <a:t>Wireframe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791" y="1106741"/>
            <a:ext cx="168660" cy="16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13" name="Picture 12" descr="Uverse_DVR_04_MF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2" y="1410377"/>
            <a:ext cx="6026010" cy="45300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69998" y="1129625"/>
            <a:ext cx="2883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AT&amp;T  |  U-verse for Tablet</a:t>
            </a:r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40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Digital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464" y="1027726"/>
            <a:ext cx="627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etaOT-Book" pitchFamily="50" charset="0"/>
              </a:rPr>
              <a:t>Comp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791" y="1106741"/>
            <a:ext cx="168660" cy="16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3" name="Picture 2" descr="ATT_U4T_DV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58" y="1438501"/>
            <a:ext cx="5999372" cy="44995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69998" y="1129625"/>
            <a:ext cx="2883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AT&amp;T  |  U-verse for Tablet</a:t>
            </a:r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86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Digital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464" y="1027726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etaOT-Book" pitchFamily="50" charset="0"/>
              </a:rPr>
              <a:t>Paper Prototyping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791" y="1106741"/>
            <a:ext cx="168660" cy="16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5578" y="4131418"/>
            <a:ext cx="221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Step 1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User is on the </a:t>
            </a:r>
            <a:r>
              <a:rPr lang="en-US" sz="1200" dirty="0" err="1" smtClean="0">
                <a:solidFill>
                  <a:srgbClr val="FFFFFF"/>
                </a:solidFill>
                <a:latin typeface="MetaOT-Book" pitchFamily="50" charset="0"/>
              </a:rPr>
              <a:t>Dept</a:t>
            </a:r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 home page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User “clicks” product category</a:t>
            </a:r>
          </a:p>
          <a:p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7208" y="2037041"/>
            <a:ext cx="2883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Target  |  Internal PLM</a:t>
            </a:r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  <p:pic>
        <p:nvPicPr>
          <p:cNvPr id="8" name="Picture 7" descr="Grovesite Testing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1" y="2406629"/>
            <a:ext cx="2204738" cy="1651781"/>
          </a:xfrm>
          <a:prstGeom prst="rect">
            <a:avLst/>
          </a:prstGeom>
        </p:spPr>
      </p:pic>
      <p:pic>
        <p:nvPicPr>
          <p:cNvPr id="9" name="Picture 8" descr="grovesiteTesting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58" y="2406627"/>
            <a:ext cx="2204739" cy="1651782"/>
          </a:xfrm>
          <a:prstGeom prst="rect">
            <a:avLst/>
          </a:prstGeom>
        </p:spPr>
      </p:pic>
      <p:pic>
        <p:nvPicPr>
          <p:cNvPr id="13" name="Picture 12" descr="Grovesite Testing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45" y="2404332"/>
            <a:ext cx="2207804" cy="1654078"/>
          </a:xfrm>
          <a:prstGeom prst="rect">
            <a:avLst/>
          </a:prstGeom>
        </p:spPr>
      </p:pic>
      <p:pic>
        <p:nvPicPr>
          <p:cNvPr id="14" name="Picture 13" descr="Grovesite Testing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32" y="2410627"/>
            <a:ext cx="2211255" cy="16566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38042" y="4131418"/>
            <a:ext cx="2191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Step 2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Product category is displayed</a:t>
            </a:r>
          </a:p>
          <a:p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6030" y="4131418"/>
            <a:ext cx="2191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Step 3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User “clicks” a product to see the product details page</a:t>
            </a:r>
          </a:p>
          <a:p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22899" y="4131418"/>
            <a:ext cx="1827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Step 4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The product details page is displayed.  The user confirms the vendor’s material selection.</a:t>
            </a:r>
          </a:p>
          <a:p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241" y="1868311"/>
            <a:ext cx="3539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Task: Access the product details of product #1431 and confirm the vendor’s material selection.</a:t>
            </a:r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16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4334" y="1935959"/>
            <a:ext cx="3133120" cy="3871917"/>
          </a:xfrm>
          <a:prstGeom prst="roundRect">
            <a:avLst>
              <a:gd name="adj" fmla="val 6146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2000"/>
                </a:schemeClr>
              </a:gs>
              <a:gs pos="80000">
                <a:schemeClr val="accent1">
                  <a:shade val="93000"/>
                  <a:satMod val="130000"/>
                  <a:alpha val="22000"/>
                </a:schemeClr>
              </a:gs>
              <a:gs pos="100000">
                <a:schemeClr val="accent1">
                  <a:shade val="94000"/>
                  <a:satMod val="135000"/>
                  <a:alpha val="2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Digital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1455" y="5727517"/>
            <a:ext cx="7737425" cy="2304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89521" y="1279828"/>
            <a:ext cx="0" cy="446810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14286" y="5817356"/>
            <a:ext cx="1569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FUNCTIONALITY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82487" y="5391603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etaOT-Book" pitchFamily="50" charset="0"/>
              </a:rPr>
              <a:t>Sketching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43676" y="550480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68626" y="5858742"/>
            <a:ext cx="1573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etaOT-Book" pitchFamily="50" charset="0"/>
              </a:rPr>
              <a:t>Digital Prototypes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8953" y="5937757"/>
            <a:ext cx="168660" cy="16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82487" y="4009843"/>
            <a:ext cx="993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Archetype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Screen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(Wireframe)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3676" y="405192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82487" y="2506163"/>
            <a:ext cx="993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Archetype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Screen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(Comp)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676" y="254824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0167" y="3207203"/>
            <a:ext cx="985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Paper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(Wireframe)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01356" y="324928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0167" y="2130243"/>
            <a:ext cx="953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Paper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(Comp)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01356" y="217232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92656" y="4545695"/>
            <a:ext cx="2503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MetaOT-Book" pitchFamily="50" charset="0"/>
              </a:rPr>
              <a:t>Low Fidelity Prototypes: </a:t>
            </a:r>
          </a:p>
          <a:p>
            <a:r>
              <a:rPr lang="en-US" sz="1600" dirty="0">
                <a:solidFill>
                  <a:schemeClr val="accent1"/>
                </a:solidFill>
                <a:latin typeface="MetaOT-Book" pitchFamily="50" charset="0"/>
              </a:rPr>
              <a:t>A</a:t>
            </a:r>
            <a:r>
              <a:rPr lang="en-US" sz="1600" dirty="0" smtClean="0">
                <a:solidFill>
                  <a:schemeClr val="accent1"/>
                </a:solidFill>
                <a:latin typeface="MetaOT-Book" pitchFamily="50" charset="0"/>
              </a:rPr>
              <a:t>llow for rapid iteration &amp; “on the fly” customization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23527" y="2882083"/>
            <a:ext cx="1012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Click-able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Wireframe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84716" y="292416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23527" y="1650165"/>
            <a:ext cx="972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Click-able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Comp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84716" y="1692251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26120" y="1620584"/>
            <a:ext cx="1022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Simulation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87309" y="166267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9881" y="1166360"/>
            <a:ext cx="125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AESTHETICS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7786850" y="1398579"/>
            <a:ext cx="953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Digital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48039" y="144066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1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Digital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791" y="1106741"/>
            <a:ext cx="168660" cy="16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2" name="Picture 1" descr="ATT_U4T_Popovers_Record_Sett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34" y="1256485"/>
            <a:ext cx="6298114" cy="4723585"/>
          </a:xfrm>
          <a:prstGeom prst="rect">
            <a:avLst/>
          </a:prstGeom>
        </p:spPr>
      </p:pic>
      <p:pic>
        <p:nvPicPr>
          <p:cNvPr id="3" name="Picture 2" descr="ATT_U4T_DV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14" y="1256596"/>
            <a:ext cx="6293346" cy="4720010"/>
          </a:xfrm>
          <a:prstGeom prst="rect">
            <a:avLst/>
          </a:prstGeom>
        </p:spPr>
      </p:pic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>
          <a:xfrm>
            <a:off x="4618070" y="3374607"/>
            <a:ext cx="1269969" cy="364102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3000"/>
                </a:schemeClr>
              </a:gs>
              <a:gs pos="80000">
                <a:schemeClr val="accent1">
                  <a:shade val="93000"/>
                  <a:satMod val="130000"/>
                  <a:alpha val="13000"/>
                </a:schemeClr>
              </a:gs>
              <a:gs pos="100000">
                <a:schemeClr val="accent1">
                  <a:shade val="94000"/>
                  <a:satMod val="135000"/>
                  <a:alpha val="1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0464" y="1027726"/>
            <a:ext cx="1423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etaOT-Book" pitchFamily="50" charset="0"/>
              </a:rPr>
              <a:t>Click-able Comp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8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Digital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791" y="1106741"/>
            <a:ext cx="168660" cy="16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7" name="Picture 6" descr="ATT_U4T_DV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14" y="1256596"/>
            <a:ext cx="6293346" cy="4720010"/>
          </a:xfrm>
          <a:prstGeom prst="rect">
            <a:avLst/>
          </a:prstGeom>
        </p:spPr>
      </p:pic>
      <p:pic>
        <p:nvPicPr>
          <p:cNvPr id="2" name="Picture 1" descr="ATT_U4T_Popovers_Record_Setting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5" t="49167" r="21878" b="7404"/>
          <a:stretch/>
        </p:blipFill>
        <p:spPr>
          <a:xfrm>
            <a:off x="4200667" y="3641021"/>
            <a:ext cx="2175822" cy="2051407"/>
          </a:xfrm>
          <a:prstGeom prst="rect">
            <a:avLst/>
          </a:prstGeom>
        </p:spPr>
      </p:pic>
      <p:sp>
        <p:nvSpPr>
          <p:cNvPr id="8" name="Action Button: Custom 7">
            <a:hlinkClick r:id="" action="ppaction://hlinkshowjump?jump=previousslide" highlightClick="1"/>
          </p:cNvPr>
          <p:cNvSpPr/>
          <p:nvPr/>
        </p:nvSpPr>
        <p:spPr>
          <a:xfrm>
            <a:off x="5293019" y="4422511"/>
            <a:ext cx="923613" cy="266416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2000"/>
                </a:schemeClr>
              </a:gs>
              <a:gs pos="80000">
                <a:schemeClr val="accent1">
                  <a:shade val="93000"/>
                  <a:satMod val="130000"/>
                  <a:alpha val="12000"/>
                </a:schemeClr>
              </a:gs>
              <a:gs pos="100000">
                <a:schemeClr val="accent1">
                  <a:shade val="94000"/>
                  <a:satMod val="135000"/>
                  <a:alpha val="1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464" y="1027726"/>
            <a:ext cx="1423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etaOT-Book" pitchFamily="50" charset="0"/>
              </a:rPr>
              <a:t>Click-able Comp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66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78174" y="1278799"/>
            <a:ext cx="3133120" cy="4315944"/>
          </a:xfrm>
          <a:prstGeom prst="roundRect">
            <a:avLst>
              <a:gd name="adj" fmla="val 6146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2000"/>
                </a:schemeClr>
              </a:gs>
              <a:gs pos="80000">
                <a:schemeClr val="accent1">
                  <a:shade val="93000"/>
                  <a:satMod val="130000"/>
                  <a:alpha val="22000"/>
                </a:schemeClr>
              </a:gs>
              <a:gs pos="100000">
                <a:schemeClr val="accent1">
                  <a:shade val="94000"/>
                  <a:satMod val="135000"/>
                  <a:alpha val="2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Digital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1455" y="5727517"/>
            <a:ext cx="7737425" cy="2304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89521" y="1279828"/>
            <a:ext cx="0" cy="446810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14286" y="5817356"/>
            <a:ext cx="1569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FUNCTIONALITY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82487" y="5391603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etaOT-Book" pitchFamily="50" charset="0"/>
              </a:rPr>
              <a:t>Sketching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43676" y="550480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68626" y="5858742"/>
            <a:ext cx="1573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etaOT-Book" pitchFamily="50" charset="0"/>
              </a:rPr>
              <a:t>Digital Prototypes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8953" y="5937757"/>
            <a:ext cx="168660" cy="16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82487" y="4009843"/>
            <a:ext cx="993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Archetype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Screen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(Wireframe)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3676" y="405192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82487" y="2506163"/>
            <a:ext cx="993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Archetype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Screen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(Comp)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676" y="254824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0167" y="3207203"/>
            <a:ext cx="985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Paper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(Wireframe)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01356" y="324928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0167" y="2130243"/>
            <a:ext cx="953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Paper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(Comp)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01356" y="217232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10418" y="4394726"/>
            <a:ext cx="2867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MetaOT-Book" pitchFamily="50" charset="0"/>
              </a:rPr>
              <a:t>Medium Fidelity Prototypes:</a:t>
            </a:r>
          </a:p>
          <a:p>
            <a:r>
              <a:rPr lang="en-US" sz="1600" dirty="0" smtClean="0">
                <a:solidFill>
                  <a:schemeClr val="accent1"/>
                </a:solidFill>
                <a:latin typeface="MetaOT-Book" pitchFamily="50" charset="0"/>
              </a:rPr>
              <a:t>Allow for rich interactive experiences without the overhead of production code.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23527" y="2882083"/>
            <a:ext cx="1012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Click-able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Wireframe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84716" y="292416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23527" y="1650165"/>
            <a:ext cx="972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Click-able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Comp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84716" y="1692251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26120" y="1620584"/>
            <a:ext cx="1022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Simulation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87309" y="166267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9881" y="1166360"/>
            <a:ext cx="125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AESTHETICS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7786850" y="1398579"/>
            <a:ext cx="953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Digital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48039" y="144066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68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171107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David Kelly | IDEO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“Humans are really interesting. If you show them your idea in a prototype form, very few people will tell you 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what’s right about it. </a:t>
            </a:r>
            <a:r>
              <a:rPr lang="en-US" sz="3600" u="sng" dirty="0" smtClean="0">
                <a:solidFill>
                  <a:prstClr val="white"/>
                </a:solidFill>
                <a:latin typeface="MetaOT-Book" pitchFamily="50" charset="0"/>
              </a:rPr>
              <a:t>But everybody will tell you what’s wrong with it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.”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49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16880" y="1259840"/>
            <a:ext cx="3332480" cy="2529840"/>
          </a:xfrm>
          <a:prstGeom prst="roundRect">
            <a:avLst>
              <a:gd name="adj" fmla="val 10965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2000"/>
                </a:schemeClr>
              </a:gs>
              <a:gs pos="80000">
                <a:schemeClr val="accent1">
                  <a:shade val="93000"/>
                  <a:satMod val="130000"/>
                  <a:alpha val="22000"/>
                </a:schemeClr>
              </a:gs>
              <a:gs pos="100000">
                <a:schemeClr val="accent1">
                  <a:shade val="94000"/>
                  <a:satMod val="135000"/>
                  <a:alpha val="2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226738" y="1270000"/>
            <a:ext cx="1632781" cy="1239520"/>
          </a:xfrm>
          <a:prstGeom prst="roundRect">
            <a:avLst>
              <a:gd name="adj" fmla="val 19162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2000"/>
                </a:schemeClr>
              </a:gs>
              <a:gs pos="80000">
                <a:schemeClr val="accent1">
                  <a:shade val="93000"/>
                  <a:satMod val="130000"/>
                  <a:alpha val="22000"/>
                </a:schemeClr>
              </a:gs>
              <a:gs pos="100000">
                <a:schemeClr val="accent1">
                  <a:shade val="94000"/>
                  <a:satMod val="135000"/>
                  <a:alpha val="2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Digital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1455" y="5727517"/>
            <a:ext cx="7737425" cy="2304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89521" y="1279828"/>
            <a:ext cx="0" cy="446810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14286" y="5817356"/>
            <a:ext cx="1569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FUNCTIONALITY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82487" y="5391603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etaOT-Book" pitchFamily="50" charset="0"/>
              </a:rPr>
              <a:t>Sketching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43676" y="550480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68626" y="5858742"/>
            <a:ext cx="1573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etaOT-Book" pitchFamily="50" charset="0"/>
              </a:rPr>
              <a:t>Digital Prototypes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8953" y="5937757"/>
            <a:ext cx="168660" cy="16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82487" y="4009843"/>
            <a:ext cx="993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Archetype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Screen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(Wireframe)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3676" y="405192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82487" y="2506163"/>
            <a:ext cx="993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Archetype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Screen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(Comp)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676" y="254824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0167" y="3207203"/>
            <a:ext cx="985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Paper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(Wireframe)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01356" y="324928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0167" y="2130243"/>
            <a:ext cx="953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Paper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(Comp)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01356" y="217232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033520" y="1259840"/>
            <a:ext cx="4815840" cy="3403600"/>
          </a:xfrm>
          <a:prstGeom prst="roundRect">
            <a:avLst>
              <a:gd name="adj" fmla="val 738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450199" y="4181596"/>
            <a:ext cx="4232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MetaOT-Book" pitchFamily="50" charset="0"/>
              </a:rPr>
              <a:t>Higher Fidelity = Decreased speed of Iteration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23527" y="2882083"/>
            <a:ext cx="1012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Click-able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Wireframe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84716" y="2924169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23527" y="1650165"/>
            <a:ext cx="972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Click-able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Comp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84716" y="1692251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786850" y="1398579"/>
            <a:ext cx="953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Digital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48039" y="144066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26120" y="1620584"/>
            <a:ext cx="1022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Simulation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87309" y="166267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49881" y="1166360"/>
            <a:ext cx="125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AESTHETICS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1030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Physical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89521" y="1279828"/>
            <a:ext cx="0" cy="446810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14286" y="5817356"/>
            <a:ext cx="1569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FUNCTIONALITY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82487" y="5391603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etaOT-Book" pitchFamily="50" charset="0"/>
              </a:rPr>
              <a:t>Sketching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268626" y="5858742"/>
            <a:ext cx="1706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Physical Prototypes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8953" y="5937757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0167" y="3146243"/>
            <a:ext cx="67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Form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01356" y="3188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40167" y="4670243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Ergonomic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01356" y="4712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89767" y="3146243"/>
            <a:ext cx="1013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Mockup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50956" y="3188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43676" y="549464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1081455" y="5727517"/>
            <a:ext cx="7737425" cy="2304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189767" y="4710883"/>
            <a:ext cx="153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Proof of Concept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50956" y="475296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723927" y="1388563"/>
            <a:ext cx="11724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High Fidelity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485116" y="139000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32087" y="1378403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Aesthetic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93276" y="142048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9881" y="1166360"/>
            <a:ext cx="125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AESTHETICS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5832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Physical Prototypes</a:t>
            </a: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pic>
        <p:nvPicPr>
          <p:cNvPr id="8" name="Picture 7" descr="boozeCutAway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1"/>
          <a:stretch/>
        </p:blipFill>
        <p:spPr>
          <a:xfrm>
            <a:off x="0" y="1332082"/>
            <a:ext cx="9144000" cy="48562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2702" y="965563"/>
            <a:ext cx="1860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Engineering Sketches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029" y="1044578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99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F6BB00"/>
                </a:solidFill>
                <a:latin typeface="MetaOT-Book" pitchFamily="50" charset="0"/>
              </a:rPr>
              <a:t>Physical Prototypes</a:t>
            </a: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pic>
        <p:nvPicPr>
          <p:cNvPr id="5" name="Picture 4" descr="BoozeSketch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734"/>
            <a:ext cx="9144000" cy="4601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702" y="965563"/>
            <a:ext cx="1593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Function Sketches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029" y="1044578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75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Physical Prototyping</a:t>
            </a:r>
          </a:p>
        </p:txBody>
      </p:sp>
      <p:pic>
        <p:nvPicPr>
          <p:cNvPr id="5" name="Picture 4" descr="ClearRX06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642" y="1384823"/>
            <a:ext cx="6454859" cy="4434087"/>
          </a:xfrm>
          <a:prstGeom prst="rect">
            <a:avLst/>
          </a:prstGeom>
        </p:spPr>
      </p:pic>
      <p:pic>
        <p:nvPicPr>
          <p:cNvPr id="7" name="Picture 6" descr="ClearRX06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06" y="1387626"/>
            <a:ext cx="4238479" cy="44312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2702" y="965563"/>
            <a:ext cx="1313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Form Sketches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029" y="1044578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64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F6BB00"/>
                </a:solidFill>
                <a:latin typeface="MetaOT-Book" pitchFamily="50" charset="0"/>
              </a:rPr>
              <a:t>Physical Prototypes</a:t>
            </a: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pic>
        <p:nvPicPr>
          <p:cNvPr id="6" name="Picture 5" descr="Foam-Model-1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9475"/>
          <a:stretch/>
        </p:blipFill>
        <p:spPr>
          <a:xfrm>
            <a:off x="0" y="1340962"/>
            <a:ext cx="9144000" cy="4790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59807" y="6129769"/>
            <a:ext cx="263364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Foam, paper &amp; staples  |   </a:t>
            </a:r>
            <a:r>
              <a:rPr lang="en-US" sz="1200" dirty="0" err="1" smtClean="0">
                <a:solidFill>
                  <a:srgbClr val="FFFFFF"/>
                </a:solidFill>
                <a:latin typeface="MetaOT-Book" pitchFamily="50" charset="0"/>
              </a:rPr>
              <a:t>LiLeger</a:t>
            </a:r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 Inc.</a:t>
            </a:r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02" y="965563"/>
            <a:ext cx="2082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Form / Ergonomic Model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029" y="1044578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51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F6BB00"/>
                </a:solidFill>
                <a:latin typeface="MetaOT-Book" pitchFamily="50" charset="0"/>
              </a:rPr>
              <a:t>Physical Prototypes</a:t>
            </a: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8581" y="5048363"/>
            <a:ext cx="2929954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FFFF"/>
                </a:solidFill>
                <a:latin typeface="MetaOT-Book" pitchFamily="50" charset="0"/>
              </a:rPr>
              <a:t>Otolaryngology Tool  :  IDEO</a:t>
            </a:r>
            <a:endParaRPr lang="en-US" dirty="0">
              <a:solidFill>
                <a:srgbClr val="FFFFFF"/>
              </a:solidFill>
              <a:latin typeface="MetaOT-Book" pitchFamily="50" charset="0"/>
            </a:endParaRPr>
          </a:p>
        </p:txBody>
      </p:sp>
      <p:pic>
        <p:nvPicPr>
          <p:cNvPr id="14" name="Picture 13" descr="344.ac.ft.ideo05x47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/>
          <a:stretch/>
        </p:blipFill>
        <p:spPr>
          <a:xfrm>
            <a:off x="0" y="1376484"/>
            <a:ext cx="9144000" cy="47913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31487" y="6129769"/>
            <a:ext cx="310330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Chip clip, film canister, expo marker  |   IDEO</a:t>
            </a:r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702" y="965563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Ergonomic Model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3029" y="1044578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44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F6BB00"/>
                </a:solidFill>
                <a:latin typeface="MetaOT-Book" pitchFamily="50" charset="0"/>
              </a:rPr>
              <a:t>Physical Prototypes</a:t>
            </a: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1262" y="6129769"/>
            <a:ext cx="259239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Foam core &amp; Masking Tape    |   SCAD</a:t>
            </a:r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  <p:pic>
        <p:nvPicPr>
          <p:cNvPr id="8" name="Picture 7" descr="Screen Shot 2012-10-24 at 9.13.1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"/>
          <a:stretch/>
        </p:blipFill>
        <p:spPr>
          <a:xfrm>
            <a:off x="0" y="1413371"/>
            <a:ext cx="9144000" cy="4678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2702" y="965563"/>
            <a:ext cx="1095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Form Model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029" y="1044578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2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934334" y="3010504"/>
            <a:ext cx="3332480" cy="2830582"/>
          </a:xfrm>
          <a:prstGeom prst="roundRect">
            <a:avLst>
              <a:gd name="adj" fmla="val 6401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30000"/>
                </a:schemeClr>
              </a:gs>
              <a:gs pos="80000">
                <a:schemeClr val="accent6">
                  <a:shade val="93000"/>
                  <a:satMod val="130000"/>
                  <a:alpha val="30000"/>
                </a:schemeClr>
              </a:gs>
              <a:gs pos="100000">
                <a:schemeClr val="accent6">
                  <a:shade val="94000"/>
                  <a:satMod val="135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Physical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89521" y="1279828"/>
            <a:ext cx="0" cy="446810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14286" y="5817356"/>
            <a:ext cx="1569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FUNCTIONALITY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82487" y="5391603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etaOT-Book" pitchFamily="50" charset="0"/>
              </a:rPr>
              <a:t>Sketching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3040167" y="3146243"/>
            <a:ext cx="67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Form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01356" y="3188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40167" y="4670243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Ergonomic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01356" y="4712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32087" y="1378403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Aesthetic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93276" y="142048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723927" y="1388563"/>
            <a:ext cx="11724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High Fidelity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85116" y="139000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68626" y="5858742"/>
            <a:ext cx="1706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Physical Prototypes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8953" y="5937757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9767" y="3146243"/>
            <a:ext cx="1013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Mockup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50956" y="3188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81455" y="5727517"/>
            <a:ext cx="7737425" cy="2304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89767" y="4710883"/>
            <a:ext cx="153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Proof of Concept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50956" y="475296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43676" y="549464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61958" y="2121307"/>
            <a:ext cx="2867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latin typeface="MetaOT-Book" pitchFamily="50" charset="0"/>
              </a:rPr>
              <a:t>Low Fidelity Prototypes: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MetaOT-Book" pitchFamily="50" charset="0"/>
              </a:rPr>
              <a:t>Allow for rapid iteration 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MetaOT-Book" pitchFamily="50" charset="0"/>
              </a:rPr>
              <a:t>&amp; “on the fly” customization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9881" y="1166360"/>
            <a:ext cx="125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AESTHETICS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4438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F6BB00"/>
                </a:solidFill>
                <a:latin typeface="MetaOT-Book" pitchFamily="50" charset="0"/>
              </a:rPr>
              <a:t>Physical Prototypes</a:t>
            </a: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1262" y="6129769"/>
            <a:ext cx="252499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err="1" smtClean="0">
                <a:solidFill>
                  <a:srgbClr val="FFFFFF"/>
                </a:solidFill>
                <a:latin typeface="MetaOT-Book" pitchFamily="50" charset="0"/>
              </a:rPr>
              <a:t>Romo</a:t>
            </a:r>
            <a:r>
              <a:rPr lang="en-US" sz="1200" dirty="0">
                <a:solidFill>
                  <a:srgbClr val="FFFFFF"/>
                </a:solidFill>
                <a:latin typeface="MetaOT-Book" pitchFamily="50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MetaOT-Book" pitchFamily="50" charset="0"/>
              </a:rPr>
              <a:t>– Personal Robot  |  </a:t>
            </a:r>
            <a:r>
              <a:rPr lang="en-US" sz="1200" dirty="0" err="1" smtClean="0">
                <a:solidFill>
                  <a:srgbClr val="FFFFFF"/>
                </a:solidFill>
                <a:latin typeface="MetaOT-Book" pitchFamily="50" charset="0"/>
              </a:rPr>
              <a:t>Romotive</a:t>
            </a:r>
            <a:endParaRPr lang="en-US" sz="1200" dirty="0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702" y="96556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Aesthetic Model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029" y="1044578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" name="Picture 1" descr="Rom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539"/>
            <a:ext cx="91440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83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The process of creating usable artifacts at a variety of fidelities of completion, in order to answer design questions and communicate design ideas; with users in the context of use.</a:t>
            </a:r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22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014169" y="1252157"/>
            <a:ext cx="3259292" cy="4588929"/>
          </a:xfrm>
          <a:prstGeom prst="roundRect">
            <a:avLst>
              <a:gd name="adj" fmla="val 6401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30000"/>
                </a:schemeClr>
              </a:gs>
              <a:gs pos="80000">
                <a:schemeClr val="accent6">
                  <a:shade val="93000"/>
                  <a:satMod val="130000"/>
                  <a:alpha val="30000"/>
                </a:schemeClr>
              </a:gs>
              <a:gs pos="100000">
                <a:schemeClr val="accent6">
                  <a:shade val="94000"/>
                  <a:satMod val="135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Physical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89521" y="1279828"/>
            <a:ext cx="0" cy="446810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14286" y="5817356"/>
            <a:ext cx="1569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FUNCTIONALITY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82487" y="5391603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etaOT-Book" pitchFamily="50" charset="0"/>
              </a:rPr>
              <a:t>Sketching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3040167" y="3146243"/>
            <a:ext cx="67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Form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01356" y="3188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40167" y="4670243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Ergonomic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01356" y="4712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32087" y="1378403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Aesthetic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93276" y="142048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723927" y="1388563"/>
            <a:ext cx="11724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High Fidelity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85116" y="139000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68626" y="5858742"/>
            <a:ext cx="1706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Physical Prototypes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8953" y="5937757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9767" y="3146243"/>
            <a:ext cx="1013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Mockup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50956" y="3188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81455" y="5727517"/>
            <a:ext cx="7737425" cy="2304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89767" y="4710883"/>
            <a:ext cx="153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Proof of Concept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50956" y="475296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43676" y="549464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49881" y="1166360"/>
            <a:ext cx="125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AESTHETICS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1226433" y="1615116"/>
            <a:ext cx="2867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MetaOT-Book" pitchFamily="50" charset="0"/>
              </a:rPr>
              <a:t>Medium Fidelity Prototypes:</a:t>
            </a:r>
          </a:p>
          <a:p>
            <a:r>
              <a:rPr lang="en-US" sz="1600" dirty="0" smtClean="0">
                <a:solidFill>
                  <a:srgbClr val="7030A0"/>
                </a:solidFill>
                <a:latin typeface="MetaOT-Book" pitchFamily="50" charset="0"/>
              </a:rPr>
              <a:t>Allow for rich interactive experiences without the overhead of manufacturing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34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516880" y="1259840"/>
            <a:ext cx="3332480" cy="2529840"/>
          </a:xfrm>
          <a:prstGeom prst="roundRect">
            <a:avLst>
              <a:gd name="adj" fmla="val 10965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30000"/>
                </a:schemeClr>
              </a:gs>
              <a:gs pos="80000">
                <a:schemeClr val="accent6">
                  <a:shade val="93000"/>
                  <a:satMod val="130000"/>
                  <a:alpha val="30000"/>
                </a:schemeClr>
              </a:gs>
              <a:gs pos="100000">
                <a:schemeClr val="accent6">
                  <a:shade val="94000"/>
                  <a:satMod val="135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226738" y="1270000"/>
            <a:ext cx="1632781" cy="1239520"/>
          </a:xfrm>
          <a:prstGeom prst="roundRect">
            <a:avLst>
              <a:gd name="adj" fmla="val 19162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30000"/>
                </a:schemeClr>
              </a:gs>
              <a:gs pos="80000">
                <a:schemeClr val="accent6">
                  <a:shade val="93000"/>
                  <a:satMod val="130000"/>
                  <a:alpha val="30000"/>
                </a:schemeClr>
              </a:gs>
              <a:gs pos="100000">
                <a:schemeClr val="accent6">
                  <a:shade val="94000"/>
                  <a:satMod val="135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Physical 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89521" y="1279828"/>
            <a:ext cx="0" cy="446810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14286" y="5817356"/>
            <a:ext cx="1569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FUNCTIONALITY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82487" y="5391603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MetaOT-Book" pitchFamily="50" charset="0"/>
              </a:rPr>
              <a:t>Sketching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3040167" y="3146243"/>
            <a:ext cx="67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Form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01356" y="3188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40167" y="4670243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Ergonomic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01356" y="4712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32087" y="1378403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Aesthetic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93276" y="142048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723927" y="1388563"/>
            <a:ext cx="11724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High Fidelity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Prototype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85116" y="139000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68626" y="5858742"/>
            <a:ext cx="1573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MetaOT-Book" pitchFamily="50" charset="0"/>
              </a:rPr>
              <a:t>Digital Prototypes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8953" y="5937757"/>
            <a:ext cx="168660" cy="168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9767" y="3146243"/>
            <a:ext cx="1013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Mockup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50956" y="318832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81455" y="5727517"/>
            <a:ext cx="7737425" cy="23043"/>
          </a:xfrm>
          <a:prstGeom prst="line">
            <a:avLst/>
          </a:prstGeom>
          <a:ln>
            <a:solidFill>
              <a:srgbClr val="5FB5C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89767" y="4710883"/>
            <a:ext cx="153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Functional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Proof of Concept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50956" y="475296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43676" y="5494649"/>
            <a:ext cx="248040" cy="248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033520" y="1259840"/>
            <a:ext cx="4815840" cy="3403600"/>
          </a:xfrm>
          <a:prstGeom prst="roundRect">
            <a:avLst>
              <a:gd name="adj" fmla="val 7382"/>
            </a:avLst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552862" y="4201916"/>
            <a:ext cx="42877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latin typeface="MetaOT-Book" pitchFamily="50" charset="0"/>
              </a:rPr>
              <a:t>Higher Fidelity = Decreased speed of Iteration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9881" y="1166360"/>
            <a:ext cx="125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MetaOT-Book" pitchFamily="50" charset="0"/>
              </a:rPr>
              <a:t>AESTHETICS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9812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What is the </a:t>
            </a:r>
            <a:r>
              <a:rPr lang="en-US" sz="3600" dirty="0">
                <a:solidFill>
                  <a:srgbClr val="F6BB00"/>
                </a:solidFill>
                <a:latin typeface="MetaOT-Book" pitchFamily="50" charset="0"/>
              </a:rPr>
              <a:t>a</a:t>
            </a:r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ppropriate level of fidelity?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The level of fidelity that allows you to test what’s important while maximizing the number of possible iterations.</a:t>
            </a:r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707" y="3078740"/>
            <a:ext cx="7236657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MetaOT-Book" pitchFamily="50" charset="0"/>
              </a:rPr>
              <a:t>With most prototypes, the level of fidelity can be relatively low.  People are naturally good at using their imagination to fill in the details.</a:t>
            </a:r>
            <a:endParaRPr lang="en-US" dirty="0">
              <a:solidFill>
                <a:srgbClr val="FFFFFF"/>
              </a:solidFill>
              <a:latin typeface="MetaOT-Book" pitchFamily="50" charset="0"/>
            </a:endParaRP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FFFFFF"/>
              </a:solidFill>
              <a:latin typeface="MetaOT-Book" pitchFamily="50" charset="0"/>
            </a:endParaRPr>
          </a:p>
          <a:p>
            <a:endParaRPr lang="en-US" dirty="0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62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Start with Low Fidelity Prototypes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These prototypes are extremely useful as they can be made quickly, changed without repercussions, and often elicit better feedback (users are not worried about hurting the designers’ feelings).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93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Physical Prototypes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8345332" cy="146812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 smtClean="0"/>
              <a:t>Who you are solving a </a:t>
            </a:r>
            <a:r>
              <a:rPr lang="en-US" b="1" smtClean="0"/>
              <a:t>problem for?</a:t>
            </a:r>
            <a:endParaRPr lang="en-US" b="1" dirty="0" smtClean="0"/>
          </a:p>
          <a:p>
            <a:pPr marL="685800" lvl="2" indent="-285750"/>
            <a:r>
              <a:rPr lang="en-US" dirty="0" smtClean="0"/>
              <a:t>Who is the primary user of the product, system or service</a:t>
            </a:r>
            <a:r>
              <a:rPr lang="en-US" dirty="0"/>
              <a:t>?</a:t>
            </a:r>
          </a:p>
          <a:p>
            <a:pPr marL="685800" lvl="2" indent="-285750"/>
            <a:r>
              <a:rPr lang="en-US" dirty="0" smtClean="0"/>
              <a:t>Does this person have any physical or cognitive disabilities?</a:t>
            </a:r>
          </a:p>
          <a:p>
            <a:pPr marL="685800" lvl="2" indent="-285750"/>
            <a:r>
              <a:rPr lang="en-US" dirty="0" smtClean="0"/>
              <a:t>What is the context of use for the product (where is the user when they are using this product? Does the use only happen in certain circumstances?)</a:t>
            </a:r>
          </a:p>
          <a:p>
            <a:pPr marL="685800" lvl="2" indent="-285750"/>
            <a:r>
              <a:rPr lang="en-US" dirty="0" smtClean="0"/>
              <a:t>Is there another primary, or secondary actor?</a:t>
            </a:r>
          </a:p>
        </p:txBody>
      </p:sp>
      <p:sp>
        <p:nvSpPr>
          <p:cNvPr id="7" name="Rectangle 6"/>
          <p:cNvSpPr/>
          <p:nvPr/>
        </p:nvSpPr>
        <p:spPr>
          <a:xfrm>
            <a:off x="944065" y="4593060"/>
            <a:ext cx="29573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For Example:</a:t>
            </a:r>
          </a:p>
          <a:p>
            <a:r>
              <a:rPr lang="en-US" sz="1400" dirty="0" smtClean="0"/>
              <a:t>Drone Pilot</a:t>
            </a:r>
          </a:p>
          <a:p>
            <a:r>
              <a:rPr lang="en-US" sz="1200" dirty="0" smtClean="0"/>
              <a:t>Might need to accomplish familiar tasks while using a new set of controls.</a:t>
            </a:r>
          </a:p>
          <a:p>
            <a:r>
              <a:rPr lang="en-US" sz="1200" dirty="0" smtClean="0"/>
              <a:t>Has a limited viewing screen for all sight lines and forms of system feedback.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296864" y="4593060"/>
            <a:ext cx="300595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Elderly Person</a:t>
            </a:r>
          </a:p>
          <a:p>
            <a:r>
              <a:rPr lang="en-US" sz="1200" dirty="0" smtClean="0"/>
              <a:t>Might not be able to see font under 16pt</a:t>
            </a:r>
          </a:p>
          <a:p>
            <a:r>
              <a:rPr lang="en-US" sz="1200" dirty="0" smtClean="0"/>
              <a:t>Or do any task requiring manual dexterity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149764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Physical Prototypes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7932625" cy="1468120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b="1" dirty="0" smtClean="0"/>
              <a:t>What goal is the user trying to accomplish?</a:t>
            </a:r>
          </a:p>
          <a:p>
            <a:pPr marL="400050" lvl="2" indent="0">
              <a:buNone/>
            </a:pPr>
            <a:r>
              <a:rPr lang="en-US" dirty="0" smtClean="0"/>
              <a:t>Use cases are a great place to start when outlining the user’s goal.  Write a statement that captures the user’s goal, the context of use, and any associated constraints or considerations.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104" y="3616954"/>
            <a:ext cx="33942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For Example:</a:t>
            </a:r>
          </a:p>
          <a:p>
            <a:endParaRPr lang="en-US" sz="1600" b="1" dirty="0" smtClean="0"/>
          </a:p>
          <a:p>
            <a:r>
              <a:rPr lang="en-US" sz="1400" dirty="0" smtClean="0"/>
              <a:t>Drone Pilot</a:t>
            </a:r>
          </a:p>
          <a:p>
            <a:r>
              <a:rPr lang="en-US" sz="1200" dirty="0" smtClean="0"/>
              <a:t>Needs to be able to locate targets through the camera, maintain visual contact with targets while engaging, and keep control of the aircraft.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276544" y="3892813"/>
            <a:ext cx="4044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Elderly Person</a:t>
            </a:r>
          </a:p>
          <a:p>
            <a:r>
              <a:rPr lang="en-US" sz="1200" dirty="0" smtClean="0"/>
              <a:t>Needs to locate their medication</a:t>
            </a:r>
            <a:r>
              <a:rPr lang="en-US" sz="1200" dirty="0"/>
              <a:t> </a:t>
            </a:r>
            <a:r>
              <a:rPr lang="en-US" sz="1200" dirty="0" smtClean="0"/>
              <a:t>within a shared box of medication, confirm it’s the right one, and then take the pill – all without getting their glasses.</a:t>
            </a:r>
          </a:p>
        </p:txBody>
      </p:sp>
    </p:spTree>
    <p:extLst>
      <p:ext uri="{BB962C8B-B14F-4D97-AF65-F5344CB8AC3E}">
        <p14:creationId xmlns:p14="http://schemas.microsoft.com/office/powerpoint/2010/main" val="290032104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Physical Prototypes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7932625" cy="1468120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b="1" dirty="0" smtClean="0"/>
              <a:t>Loosely sketch a variety of forms, control surfaces, etc. that would allow the user to accomplish their goal. Try to come up with 2 – 3 different versions of the same thing, such that performing the task with each version will be noticeably different.</a:t>
            </a:r>
          </a:p>
          <a:p>
            <a:pPr marL="400050" lvl="2" indent="0">
              <a:buNone/>
            </a:pPr>
            <a:r>
              <a:rPr lang="en-US" dirty="0" smtClean="0"/>
              <a:t>Start with overarching concepts – like form, visual differentiator, or control placement – and then add a few details.  If your goal requires a sequence of actions, try to sketch these in as limited sequence as possible.  Refer to your storyboards for the appropriate sequence. </a:t>
            </a:r>
          </a:p>
          <a:p>
            <a:pPr marL="40005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9502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Physical Prototypes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8218332" cy="1468120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b="1" dirty="0" smtClean="0"/>
              <a:t>Using low fidelity materials, create a prototype of each of your sketches that will allow users to accomplish the task. Note: you may also need to construct part of the “context of use” out of these materials as well.</a:t>
            </a:r>
          </a:p>
          <a:p>
            <a:pPr marL="685800" lvl="2" indent="-285750"/>
            <a:r>
              <a:rPr lang="en-US" dirty="0" smtClean="0"/>
              <a:t>Start with creating primary shapes with common materials – Cardboard, foam core &amp; hot glue.  </a:t>
            </a:r>
          </a:p>
          <a:p>
            <a:pPr marL="685800" lvl="2" indent="-285750"/>
            <a:r>
              <a:rPr lang="en-US" dirty="0" smtClean="0"/>
              <a:t>For form studies, use pink insulation foam from home depot (spray adhesive can be used to hold layers together. Use a rasp and sand paper to carve the form).</a:t>
            </a:r>
          </a:p>
          <a:p>
            <a:pPr marL="685800" lvl="2" indent="-285750"/>
            <a:r>
              <a:rPr lang="en-US" dirty="0" smtClean="0"/>
              <a:t>For screens / interfaces, use paper print outs – Multiple print outs can be used if the user needs to interact with the system.</a:t>
            </a:r>
          </a:p>
        </p:txBody>
      </p:sp>
    </p:spTree>
    <p:extLst>
      <p:ext uri="{BB962C8B-B14F-4D97-AF65-F5344CB8AC3E}">
        <p14:creationId xmlns:p14="http://schemas.microsoft.com/office/powerpoint/2010/main" val="388233135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Physical Prototypes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8218332" cy="1468120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b="1" dirty="0" smtClean="0"/>
              <a:t>Using low fidelity materials, create a prototype of each of your sketches that will allow users to accomplish the task. Note: you may also need to construct part of the “context of use” out of these materials as well.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104" y="3062772"/>
            <a:ext cx="365426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For Example:</a:t>
            </a:r>
          </a:p>
          <a:p>
            <a:endParaRPr lang="en-US" sz="1600" b="1" dirty="0" smtClean="0"/>
          </a:p>
          <a:p>
            <a:r>
              <a:rPr lang="en-US" sz="1400" dirty="0" smtClean="0"/>
              <a:t>Drone Pilot</a:t>
            </a:r>
          </a:p>
          <a:p>
            <a:r>
              <a:rPr lang="en-US" sz="1200" dirty="0" smtClean="0"/>
              <a:t>Needs to be able to locate targets through the camera, maintain visual contact with targets while engaging, and keep control of the aircraft.</a:t>
            </a:r>
          </a:p>
          <a:p>
            <a:endParaRPr lang="en-US" sz="1200" dirty="0"/>
          </a:p>
          <a:p>
            <a:r>
              <a:rPr lang="en-US" sz="1200" dirty="0" smtClean="0"/>
              <a:t>Build: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Some form of cockpit – with </a:t>
            </a:r>
            <a:r>
              <a:rPr lang="en-US" sz="1200" dirty="0"/>
              <a:t>V</a:t>
            </a:r>
            <a:r>
              <a:rPr lang="en-US" sz="1200" dirty="0" smtClean="0"/>
              <a:t>elcro stickers (allows user to move controls around as needed)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Primary controls – Cardboard tubes?</a:t>
            </a:r>
            <a:endParaRPr lang="en-US" sz="1200" dirty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 panel with the appropriate secondary controls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 print out of the screen(s) that they might see as they complete the task</a:t>
            </a:r>
          </a:p>
          <a:p>
            <a:endParaRPr lang="en-US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703726" y="3338631"/>
            <a:ext cx="37937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Elderly Person</a:t>
            </a:r>
          </a:p>
          <a:p>
            <a:r>
              <a:rPr lang="en-US" sz="1200" dirty="0" smtClean="0"/>
              <a:t>Needs to locate their “Every 2 hour” medication</a:t>
            </a:r>
            <a:r>
              <a:rPr lang="en-US" sz="1200" dirty="0"/>
              <a:t> </a:t>
            </a:r>
            <a:r>
              <a:rPr lang="en-US" sz="1200" dirty="0" smtClean="0"/>
              <a:t>within a shared box of medication, confirm it’s the right Rx, and then take the pill – all without getting their glasses.</a:t>
            </a:r>
          </a:p>
          <a:p>
            <a:endParaRPr lang="en-US" sz="1200" dirty="0"/>
          </a:p>
          <a:p>
            <a:r>
              <a:rPr lang="en-US" sz="1200" dirty="0" smtClean="0"/>
              <a:t>Build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2-3 foam shapes that test the best shape for gripping – use a rasp and pink foam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2 – 3 Rx Labels for each foam shape to test the placement of Prescription information - with varying size fonts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Hick’s law*</a:t>
            </a:r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2740458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7553651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smtClean="0">
                <a:solidFill>
                  <a:srgbClr val="F6BB00"/>
                </a:solidFill>
                <a:latin typeface="MetaOT-Book" pitchFamily="50" charset="0"/>
              </a:rPr>
              <a:t>Hicks’ </a:t>
            </a:r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law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With every additional choice, the time it will take for one to make a selection increases.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0" y="2932885"/>
            <a:ext cx="7158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/>
            <a:r>
              <a:rPr lang="en-US" dirty="0" smtClean="0"/>
              <a:t>When prototyping products, systems, and services, Less = More. Try to prototype the variables that need the most attention or are vital to the user achieving their goal.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92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The process of creating </a:t>
            </a:r>
            <a:r>
              <a:rPr lang="en-US" sz="3600" u="sng" dirty="0" smtClean="0">
                <a:solidFill>
                  <a:srgbClr val="5FB5CD"/>
                </a:solidFill>
                <a:latin typeface="MetaOT-Book" pitchFamily="50" charset="0"/>
              </a:rPr>
              <a:t>usable artifacts 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at a variety of fidelities of completion, in order to answer design questions and communicate design ideas; with users in the context of use.</a:t>
            </a:r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06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Physical Prototypes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40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7932625" cy="1468120"/>
          </a:xfrm>
        </p:spPr>
        <p:txBody>
          <a:bodyPr/>
          <a:lstStyle/>
          <a:p>
            <a:pPr>
              <a:buFont typeface="+mj-lt"/>
              <a:buAutoNum type="arabicPeriod" startAt="5"/>
            </a:pPr>
            <a:r>
              <a:rPr lang="en-US" b="1" dirty="0" smtClean="0"/>
              <a:t>Test your prototypes with 2 or 3 users in the context of use (or as close to it as possible):</a:t>
            </a:r>
          </a:p>
          <a:p>
            <a:pPr marL="685800" lvl="2" indent="-285750"/>
            <a:r>
              <a:rPr lang="en-US" dirty="0" smtClean="0"/>
              <a:t>Ask the user to imagine that they are in the appropriate context (in the bathroom taking medication, or in the cockpit of an airplane).</a:t>
            </a:r>
          </a:p>
          <a:p>
            <a:pPr marL="685800" lvl="2" indent="-285750"/>
            <a:r>
              <a:rPr lang="en-US" dirty="0" smtClean="0"/>
              <a:t>Tell they user they are going to be completing a familiar task with your prototype – tell them the task.</a:t>
            </a:r>
          </a:p>
          <a:p>
            <a:pPr marL="685800" lvl="2" indent="-285750"/>
            <a:r>
              <a:rPr lang="en-US" dirty="0" smtClean="0"/>
              <a:t>Provide the prototype, and the task on a piece of paper, and ask them to walk you through the act of performing it. </a:t>
            </a:r>
          </a:p>
          <a:p>
            <a:pPr marL="40005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77664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Physical Prototypes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41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7932625" cy="1468120"/>
          </a:xfrm>
        </p:spPr>
        <p:txBody>
          <a:bodyPr/>
          <a:lstStyle/>
          <a:p>
            <a:pPr>
              <a:buFont typeface="+mj-lt"/>
              <a:buAutoNum type="arabicPeriod" startAt="6"/>
            </a:pPr>
            <a:r>
              <a:rPr lang="en-US" b="1" dirty="0" smtClean="0"/>
              <a:t>While Testing:</a:t>
            </a:r>
          </a:p>
          <a:p>
            <a:pPr marL="685800" lvl="2" indent="-285750"/>
            <a:r>
              <a:rPr lang="en-US" dirty="0" smtClean="0"/>
              <a:t>RECORD EVERYTHING – with more than one recording device (video or audio, and camera)</a:t>
            </a:r>
          </a:p>
          <a:p>
            <a:pPr marL="685800" lvl="2" indent="-285750"/>
            <a:r>
              <a:rPr lang="en-US" dirty="0" smtClean="0"/>
              <a:t>Have one person dedicated to taking notes and one person dedicated to taking photos or video.</a:t>
            </a:r>
          </a:p>
          <a:p>
            <a:pPr marL="685800" lvl="2" indent="-285750"/>
            <a:r>
              <a:rPr lang="en-US" dirty="0" smtClean="0"/>
              <a:t>Ask the user to talk as much as possible while performing the task</a:t>
            </a:r>
          </a:p>
          <a:p>
            <a:pPr marL="685800" lvl="2" indent="-285750"/>
            <a:endParaRPr lang="en-US" dirty="0" smtClean="0"/>
          </a:p>
          <a:p>
            <a:pPr marL="40005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935130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171107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After Testing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Review your notes, video, and audio – capture each point of failure, for each user, on a post-it.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000" y="2932885"/>
            <a:ext cx="7158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/>
            <a:r>
              <a:rPr lang="en-US" dirty="0" smtClean="0"/>
              <a:t>Failure</a:t>
            </a:r>
            <a:r>
              <a:rPr lang="en-US" dirty="0"/>
              <a:t>: If they expressed surprise, made a design suggestion, or </a:t>
            </a:r>
            <a:r>
              <a:rPr lang="en-US" dirty="0" smtClean="0"/>
              <a:t>anything else </a:t>
            </a:r>
            <a:r>
              <a:rPr lang="en-US" dirty="0"/>
              <a:t>that prevented them from completing the task).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676" y="4476328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0585" y="4476328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01585" y="4476328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2676" y="4811146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20585" y="4811146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01585" y="4811146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676" y="516905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20585" y="516905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01585" y="516905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2676" y="550387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20585" y="550387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86674" y="4476328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44583" y="4476328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25583" y="4476328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86674" y="4811146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44583" y="4811146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25583" y="4811146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186674" y="516905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44583" y="516905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925583" y="516905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186674" y="550387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44583" y="550387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33767" y="4476328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91676" y="4476328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472676" y="4476328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733767" y="4811146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91676" y="4811146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472676" y="4811146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33767" y="516905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091676" y="516905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472676" y="5169055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33767" y="550387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091676" y="550387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65729" y="4041240"/>
            <a:ext cx="84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/>
            <a:r>
              <a:rPr lang="en-US" dirty="0" smtClean="0"/>
              <a:t>User 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101275" y="4041240"/>
            <a:ext cx="84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/>
            <a:r>
              <a:rPr lang="en-US" dirty="0" smtClean="0"/>
              <a:t>User 2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636818" y="4041240"/>
            <a:ext cx="84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/>
            <a:r>
              <a:rPr lang="en-US" dirty="0" smtClean="0"/>
              <a:t>User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52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323674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After Testing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Organize these post-its into groups or 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themes, where 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themes represent a set of failures that have something in common.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676" y="3587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35857" y="3772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85766" y="391061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12585" y="3806704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678676" y="3587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51857" y="3772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701766" y="391061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528585" y="3806704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625404" y="3587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798585" y="3772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48494" y="391061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475313" y="3806704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48495" y="4095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821676" y="4280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671585" y="441861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498404" y="4314704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856312" y="4014522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440677" y="4095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629859" y="3587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803040" y="3772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652949" y="391061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479768" y="3806704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826131" y="4280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860767" y="4014522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445132" y="4095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26423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After Testing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Using a different color post-it, label the theme for each group. </a:t>
            </a:r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676" y="3587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5857" y="3772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766" y="391061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2585" y="3806704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678676" y="3587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851857" y="3772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701766" y="391061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528585" y="3806704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625404" y="3587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798585" y="3772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648494" y="391061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475313" y="3806704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648495" y="4095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821676" y="4280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671585" y="441861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498404" y="4314704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856312" y="4014522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440677" y="4095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629859" y="3587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803040" y="3772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652949" y="3910613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479768" y="3806704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826131" y="4280067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860767" y="4014522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445132" y="4095340"/>
            <a:ext cx="248040" cy="248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62676" y="3171704"/>
            <a:ext cx="248040" cy="248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678676" y="3171704"/>
            <a:ext cx="248040" cy="248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625404" y="3171704"/>
            <a:ext cx="248040" cy="248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629859" y="3171704"/>
            <a:ext cx="248040" cy="248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27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26423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After Testing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Refine your designs and prototypes so that they “solve” the problem.  Repeat the process until they actually do.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33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The process of creating usable artifacts at </a:t>
            </a:r>
            <a:r>
              <a:rPr lang="en-US" sz="3600" u="sng" dirty="0" smtClean="0">
                <a:solidFill>
                  <a:srgbClr val="5FB5CD"/>
                </a:solidFill>
                <a:latin typeface="MetaOT-Book" pitchFamily="50" charset="0"/>
              </a:rPr>
              <a:t>a variety of fidelities of completion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, in order to answer design questions and communicate design ideas; with users in the context of use.</a:t>
            </a:r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149" y="4513282"/>
            <a:ext cx="8265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MetaOT-Book" pitchFamily="50" charset="0"/>
              </a:rPr>
              <a:t>Fidelity – The level of detail, completion, or polish that is required to communicate a concept.</a:t>
            </a:r>
            <a:endParaRPr lang="en-US" dirty="0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22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The process of creating usable artifacts at a variety of fidelities of completion, in order to </a:t>
            </a:r>
            <a:r>
              <a:rPr lang="en-US" sz="3600" u="sng" dirty="0" smtClean="0">
                <a:solidFill>
                  <a:srgbClr val="5FB5CD"/>
                </a:solidFill>
                <a:latin typeface="MetaOT-Book" pitchFamily="50" charset="0"/>
              </a:rPr>
              <a:t>answer design questions</a:t>
            </a:r>
            <a:r>
              <a:rPr lang="en-US" sz="3600" dirty="0" smtClean="0">
                <a:solidFill>
                  <a:srgbClr val="5FB5CD"/>
                </a:solidFill>
                <a:latin typeface="MetaOT-Book" pitchFamily="50" charset="0"/>
              </a:rPr>
              <a:t> 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and communicate design ideas; with users in the context of use.</a:t>
            </a:r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149" y="45132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MetaOT-Book" pitchFamily="50" charset="0"/>
              </a:rPr>
              <a:t>Or check our design assumptions!</a:t>
            </a:r>
            <a:endParaRPr lang="en-US" dirty="0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93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The process of creating usable artifacts at a variety of fidelities of completion, in order to answer design questions and </a:t>
            </a:r>
            <a:r>
              <a:rPr lang="en-US" sz="3600" u="sng" dirty="0" smtClean="0">
                <a:solidFill>
                  <a:srgbClr val="5FB5CD"/>
                </a:solidFill>
                <a:latin typeface="MetaOT-Book" pitchFamily="50" charset="0"/>
              </a:rPr>
              <a:t>communicate design ideas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; with users in the context of use.</a:t>
            </a:r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70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The process of creating usable artifacts at a variety of fidelities of completion, in order to answer design questions and communicate design ideas; </a:t>
            </a:r>
            <a:r>
              <a:rPr lang="en-US" sz="3600" u="sng" dirty="0" smtClean="0">
                <a:solidFill>
                  <a:srgbClr val="5FB5CD"/>
                </a:solidFill>
                <a:latin typeface="MetaOT-Book" pitchFamily="50" charset="0"/>
              </a:rPr>
              <a:t>with users 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in the context of use.</a:t>
            </a:r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148" y="4513282"/>
            <a:ext cx="6756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MetaOT-Book" pitchFamily="50" charset="0"/>
              </a:rPr>
              <a:t>The people that will ultimately be using the final product.</a:t>
            </a:r>
            <a:endParaRPr lang="en-US" dirty="0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26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81000"/>
            <a:ext cx="810990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Prototyping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The process of creating usable artifacts at a variety of fidelities of completion, in order to answer design questions and communicate design ideas; with users </a:t>
            </a:r>
            <a:r>
              <a:rPr lang="en-US" sz="3600" u="sng" dirty="0" smtClean="0">
                <a:solidFill>
                  <a:srgbClr val="5FB5CD"/>
                </a:solidFill>
                <a:latin typeface="MetaOT-Book" pitchFamily="50" charset="0"/>
              </a:rPr>
              <a:t>in the context of use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.</a:t>
            </a:r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  <a:p>
            <a:endParaRPr lang="en-US" sz="3600" dirty="0" smtClean="0">
              <a:solidFill>
                <a:srgbClr val="F6BB00"/>
              </a:solidFill>
              <a:latin typeface="MetaOT-Book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149" y="4513282"/>
            <a:ext cx="5619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MetaOT-Book" pitchFamily="50" charset="0"/>
              </a:rPr>
              <a:t>The environment and or conditions in which the person will be using the final product.</a:t>
            </a:r>
            <a:endParaRPr lang="en-US" dirty="0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22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s">
  <a:themeElements>
    <a:clrScheme name="AC4D">
      <a:dk1>
        <a:sysClr val="windowText" lastClr="000000"/>
      </a:dk1>
      <a:lt1>
        <a:sysClr val="window" lastClr="FFFFFF"/>
      </a:lt1>
      <a:dk2>
        <a:srgbClr val="F6BB00"/>
      </a:dk2>
      <a:lt2>
        <a:srgbClr val="B0DAE6"/>
      </a:lt2>
      <a:accent1>
        <a:srgbClr val="5FB5CD"/>
      </a:accent1>
      <a:accent2>
        <a:srgbClr val="CA2A27"/>
      </a:accent2>
      <a:accent3>
        <a:srgbClr val="C4248F"/>
      </a:accent3>
      <a:accent4>
        <a:srgbClr val="676767"/>
      </a:accent4>
      <a:accent5>
        <a:srgbClr val="9BCB3C"/>
      </a:accent5>
      <a:accent6>
        <a:srgbClr val="D8D8D8"/>
      </a:accent6>
      <a:hlink>
        <a:srgbClr val="676767"/>
      </a:hlink>
      <a:folHlink>
        <a:srgbClr val="676767"/>
      </a:folHlink>
    </a:clrScheme>
    <a:fontScheme name="AC4D">
      <a:majorFont>
        <a:latin typeface="MetaOT-Bold"/>
        <a:ea typeface=""/>
        <a:cs typeface=""/>
      </a:majorFont>
      <a:minorFont>
        <a:latin typeface="MetaOT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rog color theme">
    <a:dk1>
      <a:srgbClr val="000000"/>
    </a:dk1>
    <a:lt1>
      <a:srgbClr val="FFFFFF"/>
    </a:lt1>
    <a:dk2>
      <a:srgbClr val="5A5A5A"/>
    </a:dk2>
    <a:lt2>
      <a:srgbClr val="9B9B9B"/>
    </a:lt2>
    <a:accent1>
      <a:srgbClr val="87D300"/>
    </a:accent1>
    <a:accent2>
      <a:srgbClr val="D71920"/>
    </a:accent2>
    <a:accent3>
      <a:srgbClr val="F6BB00"/>
    </a:accent3>
    <a:accent4>
      <a:srgbClr val="0070C0"/>
    </a:accent4>
    <a:accent5>
      <a:srgbClr val="00B0F0"/>
    </a:accent5>
    <a:accent6>
      <a:srgbClr val="7030A0"/>
    </a:accent6>
    <a:hlink>
      <a:srgbClr val="C00000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14117</TotalTime>
  <Words>2014</Words>
  <Application>Microsoft Office PowerPoint</Application>
  <PresentationFormat>On-screen Show (4:3)</PresentationFormat>
  <Paragraphs>442</Paragraphs>
  <Slides>46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ＭＳ Ｐゴシック</vt:lpstr>
      <vt:lpstr>Arial</vt:lpstr>
      <vt:lpstr>Helvetica</vt:lpstr>
      <vt:lpstr>Helvetica Light</vt:lpstr>
      <vt:lpstr>MetaOT-Bold</vt:lpstr>
      <vt:lpstr>MetaOT-Book</vt:lpstr>
      <vt:lpstr>MetaOT-Medium</vt:lpstr>
      <vt:lpstr>MetaSerifOT-Book</vt:lpstr>
      <vt:lpstr>Times New Roman</vt:lpstr>
      <vt:lpstr>Verdana</vt:lpstr>
      <vt:lpstr>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Physical Prototypes</vt:lpstr>
      <vt:lpstr>Creating Physical Prototypes</vt:lpstr>
      <vt:lpstr>Creating Physical Prototypes</vt:lpstr>
      <vt:lpstr>Creating Physical Prototypes</vt:lpstr>
      <vt:lpstr>Creating Physical Prototypes</vt:lpstr>
      <vt:lpstr>PowerPoint Presentation</vt:lpstr>
      <vt:lpstr>Creating Physical Prototypes</vt:lpstr>
      <vt:lpstr>Creating Physical Prototypes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Jon.Kolko</dc:creator>
  <cp:lastModifiedBy>Jon</cp:lastModifiedBy>
  <cp:revision>1013</cp:revision>
  <cp:lastPrinted>2012-02-01T12:34:56Z</cp:lastPrinted>
  <dcterms:created xsi:type="dcterms:W3CDTF">2010-11-26T21:24:12Z</dcterms:created>
  <dcterms:modified xsi:type="dcterms:W3CDTF">2015-11-22T20:27:20Z</dcterms:modified>
</cp:coreProperties>
</file>