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15"/>
  </p:notesMasterIdLst>
  <p:sldIdLst>
    <p:sldId id="256" r:id="rId3"/>
    <p:sldId id="435" r:id="rId4"/>
    <p:sldId id="501" r:id="rId5"/>
    <p:sldId id="499" r:id="rId6"/>
    <p:sldId id="502" r:id="rId7"/>
    <p:sldId id="504" r:id="rId8"/>
    <p:sldId id="505" r:id="rId9"/>
    <p:sldId id="506" r:id="rId10"/>
    <p:sldId id="507" r:id="rId11"/>
    <p:sldId id="508" r:id="rId12"/>
    <p:sldId id="509" r:id="rId13"/>
    <p:sldId id="512" r:id="rId14"/>
  </p:sldIdLst>
  <p:sldSz cx="13004800" cy="9753600"/>
  <p:notesSz cx="7315200" cy="96012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0A"/>
    <a:srgbClr val="F8F44E"/>
    <a:srgbClr val="F0F012"/>
    <a:srgbClr val="DBDF23"/>
    <a:srgbClr val="C8C539"/>
    <a:srgbClr val="D76F6F"/>
    <a:srgbClr val="A9DA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7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460" y="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43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4559910" y="2857500"/>
            <a:ext cx="4020292" cy="1981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3"/>
          <p:cNvSpPr/>
          <p:nvPr userDrawn="1"/>
        </p:nvSpPr>
        <p:spPr>
          <a:xfrm>
            <a:off x="4585538" y="5193876"/>
            <a:ext cx="38808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b="1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Jon Kolko</a:t>
            </a:r>
            <a:endParaRPr sz="1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algn="l">
              <a:defRPr sz="1800"/>
            </a:pPr>
            <a:r>
              <a:rPr sz="18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Professor, Austin Center for </a:t>
            </a:r>
            <a:r>
              <a:rPr sz="18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endParaRPr sz="18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hape 44"/>
          <p:cNvSpPr/>
          <p:nvPr userDrawn="1"/>
        </p:nvSpPr>
        <p:spPr>
          <a:xfrm>
            <a:off x="4585538" y="5993547"/>
            <a:ext cx="19845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jkolko@ac4d.com</a:t>
            </a:r>
            <a:endParaRPr lang="en-US" sz="18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defRPr sz="1800"/>
            </a:pPr>
            <a:r>
              <a:rPr sz="18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1800" dirty="0" err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jkolko</a:t>
            </a:r>
            <a:endParaRPr lang="en-US" sz="1800" dirty="0" smtClean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56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2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60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6FC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15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0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5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18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6FC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3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4" r:id="rId4"/>
    <p:sldLayoutId id="2147483661" r:id="rId5"/>
    <p:sldLayoutId id="2147483663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3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60769" y="8607516"/>
            <a:ext cx="703749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rPr>
              <a:t>Experience Principles &amp; Value Promises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rPr>
              <a:t>Professor Jon Kolko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 panose="020B0606030504020204" pitchFamily="34" charset="0"/>
              <a:cs typeface="Open Sans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 panose="020B0606030504020204" pitchFamily="34" charset="0"/>
              <a:cs typeface="Open Sans"/>
            </a:endParaRPr>
          </a:p>
        </p:txBody>
      </p:sp>
      <p:pic>
        <p:nvPicPr>
          <p:cNvPr id="45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325" y="8672745"/>
            <a:ext cx="1051462" cy="64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Screen Shot 2015-04-05 at 6.09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15296"/>
          <a:stretch/>
        </p:blipFill>
        <p:spPr>
          <a:xfrm>
            <a:off x="-1" y="0"/>
            <a:ext cx="13311637" cy="817500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Moving To The Value Promise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3" y="2774815"/>
            <a:ext cx="108592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What Is A Value Promise?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A value promise is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 single, concise statement that describes the functional and emotional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commitment we make to people using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the product, system, or service.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value promise is a type of social contract between a company and a person that outlines the primary reason a person would use a given product or service. Inside of an organization, it is used in conjunction with business and organizational goals as a means of maintaining a user perspective throughout all levels of the organization.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 value promise exists for individual products, and also exists across the various products to form a value platform.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458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Value Promise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5696" y="3962658"/>
            <a:ext cx="583806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Open Sans bold"/>
              </a:rPr>
              <a:t>Bb Student (Product)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  <a:cs typeface="Open Sans bold"/>
              </a:rPr>
              <a:t>V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Open Sans bold"/>
              </a:rPr>
              <a:t>alue Promise:</a:t>
            </a:r>
          </a:p>
          <a:p>
            <a:pPr marL="342900" indent="-342900" algn="l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We promise to help students collaboratively react to their immediate course needs while learning to plan for the future.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8675" y="3962658"/>
            <a:ext cx="58380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cs typeface="Open Sans bold"/>
              </a:rPr>
              <a:t>Bb Platform Value Promise:</a:t>
            </a:r>
          </a:p>
          <a:p>
            <a:pPr marL="342900" indent="-342900" algn="l" fontAlgn="base">
              <a:spcBef>
                <a:spcPts val="180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We will minimize anxiety related to the academic journey.</a:t>
            </a:r>
          </a:p>
          <a:p>
            <a:pPr marL="342900" indent="-342900" algn="l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We will recognize the majority of students as non-traditional learners and will help them manage a complex, multi-institutional journey.</a:t>
            </a:r>
          </a:p>
          <a:p>
            <a:pPr marL="342900" indent="-342900" algn="l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</a:pPr>
            <a:r>
              <a:rPr lang="en-US" sz="2200" i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We will support students in attaining and empowering job and meaningful vocation.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023" y="2774815"/>
            <a:ext cx="1085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For example…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99383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Where We Left Off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06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Insights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Interpretation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Insights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6595" y="2755854"/>
            <a:ext cx="12472490" cy="1564206"/>
            <a:chOff x="286595" y="2755854"/>
            <a:chExt cx="14305398" cy="1794076"/>
          </a:xfrm>
        </p:grpSpPr>
        <p:sp>
          <p:nvSpPr>
            <p:cNvPr id="42" name="Rectangle 41"/>
            <p:cNvSpPr/>
            <p:nvPr/>
          </p:nvSpPr>
          <p:spPr>
            <a:xfrm>
              <a:off x="286595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Technology lacks rich emotional nuance, and shouldn’t be used in educational settings.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79668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Children are told an idealized narrative of coming-of-age by society, and it’s damaging to them as they grow older.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72741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Financial responsibility is seen as “real”, while education is seen as “ideal”. This sets students up for failure.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5814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There’s no obvious short-term incentive to follow arduous long-term best practices, so students don’t.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858887" y="2755854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+mj-lt"/>
                  <a:cs typeface="Arial" pitchFamily="34" charset="0"/>
                </a:rPr>
                <a:t>Higher education has an enormous hidden cost: guilt.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1024" y="4874177"/>
            <a:ext cx="10236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Insights are framed as universal truths, even though they are based on a small, biased data set.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Insights make statements about generalized behavior at a cultural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level.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 good insight is provocative: it should cause debate, potentially offend some readers, and make people uncomfortable.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Insights should challenge accepted norms and conventional thinking.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Insights are concise.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729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Insights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Interpretation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Insights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6595" y="2755854"/>
            <a:ext cx="12472490" cy="1564206"/>
            <a:chOff x="286595" y="2755854"/>
            <a:chExt cx="14305398" cy="1794076"/>
          </a:xfrm>
        </p:grpSpPr>
        <p:sp>
          <p:nvSpPr>
            <p:cNvPr id="42" name="Rectangle 41"/>
            <p:cNvSpPr/>
            <p:nvPr/>
          </p:nvSpPr>
          <p:spPr>
            <a:xfrm>
              <a:off x="286595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Technology lacks rich emotional nuance, and shouldn’t be used in educational settings.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79668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Children are told an idealized narrative of coming-of-age by society, and it’s damaging to them as they grow older.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72741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Financial responsibility is seen as “real”, while education is seen as “ideal”. This sets students up for failure.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5814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There’s no obvious short-term incentive to follow arduous long-term best practices, so students don’t.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858887" y="2755854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Higher education has an enormous hidden cost: guilt.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86595" y="4802971"/>
            <a:ext cx="12472490" cy="1442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dirty="0" smtClean="0">
                <a:latin typeface="+mj-lt"/>
              </a:rPr>
              <a:t>We want to get to insights, because insights act as the “magical bridge statements” between research and an articulation of user-value and design capabilities. </a:t>
            </a:r>
            <a:endParaRPr lang="en-US" sz="4000" dirty="0"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545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Moving to Prototyping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6FC2D7">
              <a:alpha val="58000"/>
            </a:srgb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 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24"/>
          <p:cNvSpPr>
            <a:spLocks noChangeArrowheads="1"/>
          </p:cNvSpPr>
          <p:nvPr/>
        </p:nvSpPr>
        <p:spPr bwMode="auto">
          <a:xfrm>
            <a:off x="4494251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  <a:endParaRPr lang="en-US" sz="1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94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Moving To The Value Promise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10236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Establishing Design Principles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 design principle is a way to describe how a product, system, or service provides value to a person at a non-functional level.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For each insight, we complete the following statement: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“In order to be successful, the product must…”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471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Design Principles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5" y="2774815"/>
            <a:ext cx="115824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Crafting Design Principles</a:t>
            </a: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While crafting principles, use your informed intuition-through-conversation to rank (and sometimes combine) insights into a prioritized list of statements that articulate user outcomes or product / service attributes. A good Design Principle:</a:t>
            </a:r>
          </a:p>
          <a:p>
            <a:pPr algn="l" fontAlgn="base"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457200" lvl="0" indent="-457200" algn="l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Suggests </a:t>
            </a:r>
            <a:r>
              <a:rPr lang="en-US" sz="2400" dirty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multiple, divergent </a:t>
            </a: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forms instead </a:t>
            </a:r>
            <a:r>
              <a:rPr lang="en-US" sz="2400" dirty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of specific features</a:t>
            </a: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.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457200" indent="-457200" algn="l" fontAlgn="base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Is a complete statement that describes a functional and emotional system behavior, or a user goal and outcome.</a:t>
            </a:r>
          </a:p>
          <a:p>
            <a:pPr marL="457200" indent="-457200" algn="l" fontAlgn="base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Is </a:t>
            </a:r>
            <a:r>
              <a:rPr lang="en-US" sz="2400" dirty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directly </a:t>
            </a: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connected to </a:t>
            </a:r>
            <a:r>
              <a:rPr lang="en-US" sz="2400" dirty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the </a:t>
            </a: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insights that </a:t>
            </a:r>
            <a:r>
              <a:rPr lang="en-US" sz="2400" dirty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generated </a:t>
            </a: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it.</a:t>
            </a:r>
          </a:p>
          <a:p>
            <a:pPr marL="457200" lvl="0" indent="-457200" algn="l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Often requires change in existing products, organizations, or business models.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2083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6595" y="2755853"/>
            <a:ext cx="12472490" cy="1880149"/>
            <a:chOff x="286595" y="2755854"/>
            <a:chExt cx="14305398" cy="1794076"/>
          </a:xfrm>
        </p:grpSpPr>
        <p:sp>
          <p:nvSpPr>
            <p:cNvPr id="34" name="Rectangle 33"/>
            <p:cNvSpPr/>
            <p:nvPr/>
          </p:nvSpPr>
          <p:spPr>
            <a:xfrm>
              <a:off x="286595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Students have a short-term, reactive approach to deadlines and due dates.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79668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lvl="0" algn="l"/>
              <a:r>
                <a:rPr lang="en-US" sz="1400" dirty="0">
                  <a:solidFill>
                    <a:srgbClr val="000000"/>
                  </a:solidFill>
                  <a:latin typeface="Open Sans Light"/>
                  <a:cs typeface="Arial" pitchFamily="34" charset="0"/>
                </a:rPr>
                <a:t>Students have anxiety about artifacts and actions, and lean heavily on a community of family and friends to minimize this anxiety.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72741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Students lack the ability to see how a short-term decision will impact the future trajectory of their education.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965814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Faculty feel a personal connection to the success of students. This leads to both a sense of pride as students succeed, but also a burden.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858887" y="2755854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Students lack the organizational skills to manage their documents &amp; deadlines across courses.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6538691" y="4699508"/>
            <a:ext cx="0" cy="304521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95079" y="5023454"/>
            <a:ext cx="3899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“In order to be successful…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Design Principles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9130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noFill/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noFill/>
          <a:ln w="12700" cmpd="sng"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Value</a:t>
            </a:r>
          </a:p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Promise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rgbClr val="000000"/>
                </a:solidFill>
                <a:latin typeface="+mj-lt"/>
              </a:rPr>
              <a:t>Stories</a:t>
            </a:r>
            <a:endParaRPr lang="en-US" sz="128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6595" y="5973538"/>
            <a:ext cx="2382921" cy="2515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Our product should offer a view into coursework, deadlines, and exams that speaks to the “here and now” and helps students answer the question </a:t>
            </a:r>
            <a:r>
              <a:rPr lang="en-US" sz="1400" i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What do I need to do tonight for tomorrow?</a:t>
            </a:r>
            <a:endParaRPr lang="en-US" sz="14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08987" y="5973538"/>
            <a:ext cx="2382921" cy="2515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lvl="0" algn="l"/>
            <a:r>
              <a:rPr lang="en-US" sz="1400" dirty="0" smtClean="0">
                <a:solidFill>
                  <a:srgbClr val="000000"/>
                </a:solidFill>
                <a:latin typeface="Open Sans Light"/>
                <a:cs typeface="Arial" pitchFamily="34" charset="0"/>
              </a:rPr>
              <a:t>Our product should offer a sense of community, emphasizing that other students are within “arms-reach” and building new opportunities for student-to-student interactions.</a:t>
            </a:r>
            <a:endParaRPr lang="en-US" sz="1400" dirty="0">
              <a:solidFill>
                <a:srgbClr val="000000"/>
              </a:solidFill>
              <a:latin typeface="Open Sans Light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1379" y="5973538"/>
            <a:ext cx="2382921" cy="2515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Our product should offer students a way to view their credential requirements in a visual format across time, and understand how sequencing changes will impact further forward movement or momentum.</a:t>
            </a:r>
            <a:endParaRPr lang="en-US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53772" y="5973538"/>
            <a:ext cx="2382921" cy="2515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Open Sans Light"/>
                <a:cs typeface="Open Sans Light"/>
              </a:rPr>
              <a:t>Our product should offer students all of their course content in a single place, and give them an easy and fluid way to both brows and search for relevant information.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376164" y="5973537"/>
            <a:ext cx="2382921" cy="2515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Our product should utilize animation and playful tone to better drive user behavior, to teach users about interactions, and to create a memorable experience that has both continuity and emotional resonance.</a:t>
            </a: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86595" y="2755853"/>
            <a:ext cx="12472490" cy="1880149"/>
            <a:chOff x="286595" y="2755854"/>
            <a:chExt cx="14305398" cy="1794076"/>
          </a:xfrm>
        </p:grpSpPr>
        <p:sp>
          <p:nvSpPr>
            <p:cNvPr id="52" name="Rectangle 51"/>
            <p:cNvSpPr/>
            <p:nvPr/>
          </p:nvSpPr>
          <p:spPr>
            <a:xfrm>
              <a:off x="286595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Students have a short-term, reactive approach to deadlines and due dates.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79668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lvl="0" algn="l"/>
              <a:r>
                <a:rPr lang="en-US" sz="1400" dirty="0">
                  <a:solidFill>
                    <a:srgbClr val="000000"/>
                  </a:solidFill>
                  <a:latin typeface="Open Sans Light"/>
                  <a:cs typeface="Arial" pitchFamily="34" charset="0"/>
                </a:rPr>
                <a:t>Students have anxiety about artifacts and actions, and lean heavily on a community of family and friends to minimize this anxiety.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72741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Students lack the ability to see how a short-term decision will impact the future trajectory of their education.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965814" y="2755855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Faculty feel a personal connection to the success of students. This leads to both a sense of pride as students succeed, but also a burden.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858887" y="2755854"/>
              <a:ext cx="2733106" cy="1794075"/>
            </a:xfrm>
            <a:prstGeom prst="rect">
              <a:avLst/>
            </a:prstGeom>
            <a:solidFill>
              <a:srgbClr val="F6F00A"/>
            </a:solidFill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r>
                <a:rPr lang="en-US" sz="14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Students lack the organizational skills to manage their documents &amp; deadlines across courses.</a:t>
              </a:r>
              <a:endParaRPr lang="en-US" sz="1400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538691" y="5630944"/>
            <a:ext cx="0" cy="304521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538691" y="4699508"/>
            <a:ext cx="0" cy="304521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95079" y="5023454"/>
            <a:ext cx="3899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“In order to be successful…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/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Design Principles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20323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Words>1183</Words>
  <Application>Microsoft Office PowerPoint</Application>
  <PresentationFormat>Custom</PresentationFormat>
  <Paragraphs>193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Helvetica</vt:lpstr>
      <vt:lpstr>Helvetica Light</vt:lpstr>
      <vt:lpstr>Helvetica Neue</vt:lpstr>
      <vt:lpstr>Open Sans</vt:lpstr>
      <vt:lpstr>Open Sans bold</vt:lpstr>
      <vt:lpstr>Open Sans Light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Kolko</dc:creator>
  <cp:lastModifiedBy>Jon</cp:lastModifiedBy>
  <cp:revision>316</cp:revision>
  <cp:lastPrinted>2015-03-27T19:25:25Z</cp:lastPrinted>
  <dcterms:modified xsi:type="dcterms:W3CDTF">2015-11-22T19:50:01Z</dcterms:modified>
</cp:coreProperties>
</file>